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Ubuntu"/>
      <p:regular r:id="rId19"/>
      <p:bold r:id="rId20"/>
      <p:italic r:id="rId21"/>
      <p:boldItalic r:id="rId22"/>
    </p:embeddedFon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B2C3306-ADE5-499F-8D37-C1D13F8EC5F1}">
  <a:tblStyle styleId="{3B2C3306-ADE5-499F-8D37-C1D13F8EC5F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Ubuntu-bold.fntdata"/><Relationship Id="rId22" Type="http://schemas.openxmlformats.org/officeDocument/2006/relationships/font" Target="fonts/Ubuntu-boldItalic.fntdata"/><Relationship Id="rId21" Type="http://schemas.openxmlformats.org/officeDocument/2006/relationships/font" Target="fonts/Ubuntu-italic.fntdata"/><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Ubuntu-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latin typeface="Average"/>
                <a:ea typeface="Average"/>
                <a:cs typeface="Average"/>
                <a:sym typeface="Average"/>
              </a:rPr>
              <a:t>-There are 628,472 museum attendees. CAM’s case study states 3 people usually ride in the car. 628,472 / 3 = 209,491 * the $6.00 parking fee is $1,256,949 in additional revenue. </a:t>
            </a:r>
          </a:p>
          <a:p>
            <a:pPr lvl="0" rtl="0">
              <a:lnSpc>
                <a:spcPct val="115000"/>
              </a:lnSpc>
              <a:spcBef>
                <a:spcPts val="0"/>
              </a:spcBef>
              <a:spcAft>
                <a:spcPts val="1600"/>
              </a:spcAft>
              <a:buNone/>
            </a:pPr>
            <a:r>
              <a:rPr lang="en">
                <a:latin typeface="Average"/>
                <a:ea typeface="Average"/>
                <a:cs typeface="Average"/>
                <a:sym typeface="Average"/>
              </a:rPr>
              <a:t>- The gift shop income was $1,596,775. 65% of that was being discounted meaning 35% was not. </a:t>
            </a:r>
          </a:p>
          <a:p>
            <a:pPr lvl="0" rtl="0">
              <a:lnSpc>
                <a:spcPct val="115000"/>
              </a:lnSpc>
              <a:spcBef>
                <a:spcPts val="0"/>
              </a:spcBef>
              <a:spcAft>
                <a:spcPts val="1600"/>
              </a:spcAft>
              <a:buNone/>
            </a:pPr>
            <a:r>
              <a:rPr lang="en">
                <a:latin typeface="Average"/>
                <a:ea typeface="Average"/>
                <a:cs typeface="Average"/>
                <a:sym typeface="Average"/>
              </a:rPr>
              <a:t>1,596,775 * .65 = 1,037,904</a:t>
            </a:r>
          </a:p>
          <a:p>
            <a:pPr lvl="0" rtl="0">
              <a:lnSpc>
                <a:spcPct val="115000"/>
              </a:lnSpc>
              <a:spcBef>
                <a:spcPts val="0"/>
              </a:spcBef>
              <a:spcAft>
                <a:spcPts val="1600"/>
              </a:spcAft>
              <a:buNone/>
            </a:pPr>
            <a:r>
              <a:rPr lang="en">
                <a:latin typeface="Average"/>
                <a:ea typeface="Average"/>
                <a:cs typeface="Average"/>
                <a:sym typeface="Average"/>
              </a:rPr>
              <a:t>1596,775* .35= 558,871</a:t>
            </a:r>
          </a:p>
          <a:p>
            <a:pPr lvl="0" rtl="0">
              <a:lnSpc>
                <a:spcPct val="115000"/>
              </a:lnSpc>
              <a:spcBef>
                <a:spcPts val="0"/>
              </a:spcBef>
              <a:spcAft>
                <a:spcPts val="1600"/>
              </a:spcAft>
              <a:buNone/>
            </a:pPr>
            <a:r>
              <a:rPr lang="en">
                <a:latin typeface="Average"/>
                <a:ea typeface="Average"/>
                <a:cs typeface="Average"/>
                <a:sym typeface="Average"/>
              </a:rPr>
              <a:t>1,221,064 + 558,871 = 1,779,935 the amount spent without the 15% discount.</a:t>
            </a:r>
          </a:p>
          <a:p>
            <a:pPr lvl="0" rtl="0">
              <a:lnSpc>
                <a:spcPct val="115000"/>
              </a:lnSpc>
              <a:spcBef>
                <a:spcPts val="0"/>
              </a:spcBef>
              <a:spcAft>
                <a:spcPts val="1600"/>
              </a:spcAft>
              <a:buNone/>
            </a:pPr>
            <a:r>
              <a:t/>
            </a:r>
            <a:endParaRPr>
              <a:latin typeface="Average"/>
              <a:ea typeface="Average"/>
              <a:cs typeface="Average"/>
              <a:sym typeface="Average"/>
            </a:endParaRPr>
          </a:p>
          <a:p>
            <a:pPr lvl="0" rtl="0">
              <a:lnSpc>
                <a:spcPct val="115000"/>
              </a:lnSpc>
              <a:spcBef>
                <a:spcPts val="0"/>
              </a:spcBef>
              <a:spcAft>
                <a:spcPts val="1600"/>
              </a:spcAft>
              <a:buNone/>
            </a:pPr>
            <a:r>
              <a:rPr lang="en">
                <a:latin typeface="Average"/>
                <a:ea typeface="Average"/>
                <a:cs typeface="Average"/>
                <a:sym typeface="Average"/>
              </a:rPr>
              <a:t>-$515,843 was the revenue of the Skyline Buffet. By doing the same equation as the Gift Shop $575,031 would be the income if there was no 15% discount. </a:t>
            </a:r>
          </a:p>
          <a:p>
            <a:pPr lvl="0" rtl="0">
              <a:lnSpc>
                <a:spcPct val="115000"/>
              </a:lnSpc>
              <a:spcBef>
                <a:spcPts val="0"/>
              </a:spcBef>
              <a:spcAft>
                <a:spcPts val="1600"/>
              </a:spcAft>
              <a:buNone/>
            </a:pPr>
            <a:r>
              <a:rPr lang="en">
                <a:latin typeface="Average"/>
                <a:ea typeface="Average"/>
                <a:cs typeface="Average"/>
                <a:sym typeface="Average"/>
              </a:rPr>
              <a:t>515,843 *.65 = 335,298</a:t>
            </a:r>
          </a:p>
          <a:p>
            <a:pPr lvl="0" rtl="0">
              <a:lnSpc>
                <a:spcPct val="115000"/>
              </a:lnSpc>
              <a:spcBef>
                <a:spcPts val="0"/>
              </a:spcBef>
              <a:spcAft>
                <a:spcPts val="1600"/>
              </a:spcAft>
              <a:buNone/>
            </a:pPr>
            <a:r>
              <a:rPr lang="en">
                <a:latin typeface="Average"/>
                <a:ea typeface="Average"/>
                <a:cs typeface="Average"/>
                <a:sym typeface="Average"/>
              </a:rPr>
              <a:t>515,843 *.35 = 180,545</a:t>
            </a:r>
          </a:p>
          <a:p>
            <a:pPr lvl="0">
              <a:lnSpc>
                <a:spcPct val="115000"/>
              </a:lnSpc>
              <a:spcBef>
                <a:spcPts val="0"/>
              </a:spcBef>
              <a:spcAft>
                <a:spcPts val="1600"/>
              </a:spcAft>
              <a:buNone/>
            </a:pPr>
            <a:r>
              <a:rPr lang="en">
                <a:latin typeface="Average"/>
                <a:ea typeface="Average"/>
                <a:cs typeface="Average"/>
                <a:sym typeface="Average"/>
              </a:rPr>
              <a:t>394,468 + 180,545 = 575,013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spcBef>
                <a:spcPts val="0"/>
              </a:spcBef>
              <a:buSzPct val="100000"/>
              <a:buAutoNum type="arabicPeriod"/>
            </a:pPr>
            <a:r>
              <a:rPr lang="en"/>
              <a:t>Operating at a loss since 2002</a:t>
            </a:r>
          </a:p>
          <a:p>
            <a:pPr indent="-298450" lvl="1" marL="914400" rtl="0">
              <a:spcBef>
                <a:spcPts val="0"/>
              </a:spcBef>
              <a:buSzPct val="100000"/>
              <a:buAutoNum type="alphaLcPeriod"/>
            </a:pPr>
            <a:r>
              <a:rPr lang="en"/>
              <a:t>2002 net income: -$226,533</a:t>
            </a:r>
          </a:p>
          <a:p>
            <a:pPr indent="-298450" lvl="1" marL="914400" rtl="0">
              <a:spcBef>
                <a:spcPts val="0"/>
              </a:spcBef>
              <a:buSzPct val="100000"/>
              <a:buAutoNum type="alphaLcPeriod"/>
            </a:pPr>
            <a:r>
              <a:rPr lang="en"/>
              <a:t>2003 net income: -$183,818</a:t>
            </a:r>
          </a:p>
          <a:p>
            <a:pPr indent="-298450" lvl="1" marL="914400" rtl="0">
              <a:spcBef>
                <a:spcPts val="0"/>
              </a:spcBef>
              <a:buSzPct val="100000"/>
              <a:buAutoNum type="alphaLcPeriod"/>
            </a:pPr>
            <a:r>
              <a:rPr lang="en"/>
              <a:t>2004 net income: -$383,715</a:t>
            </a:r>
          </a:p>
          <a:p>
            <a:pPr indent="-298450" lvl="0" marL="457200" rtl="0">
              <a:spcBef>
                <a:spcPts val="0"/>
              </a:spcBef>
              <a:buSzPct val="100000"/>
              <a:buAutoNum type="arabicPeriod"/>
            </a:pPr>
            <a:r>
              <a:rPr lang="en"/>
              <a:t>Museum Image problem </a:t>
            </a:r>
          </a:p>
          <a:p>
            <a:pPr indent="-298450" lvl="1" marL="914400" rtl="0">
              <a:spcBef>
                <a:spcPts val="0"/>
              </a:spcBef>
              <a:buSzPct val="100000"/>
              <a:buAutoNum type="alphaLcPeriod"/>
            </a:pPr>
            <a:r>
              <a:rPr lang="en"/>
              <a:t>In the mind of the general public CAM has no image. The building doesn’t elicit the image of a museum nor does it seem inviting to passersby. Many think that it is a bank or office building rather than an art museum. The museum has a great variety of pieces and an excellent mix of Western and non-Western art that is among the best in the country. However, this is not promoted and has created two images of the museum. One is the fact that people don’t know what the museum is or what it offers so it's more of a non-image. The other is a highly educated middle aged group that sees the musuem of a core to the communities cultural activities and is thought of a place of class. </a:t>
            </a:r>
          </a:p>
          <a:p>
            <a:pPr indent="-298450" lvl="0" marL="457200" rtl="0">
              <a:spcBef>
                <a:spcPts val="0"/>
              </a:spcBef>
              <a:buSzPct val="100000"/>
              <a:buAutoNum type="arabicPeriod"/>
            </a:pPr>
            <a:r>
              <a:rPr lang="en"/>
              <a:t>Membership Revenues declining </a:t>
            </a:r>
          </a:p>
          <a:p>
            <a:pPr indent="-298450" lvl="1" marL="914400" rtl="0">
              <a:spcBef>
                <a:spcPts val="0"/>
              </a:spcBef>
              <a:buSzPct val="100000"/>
              <a:buAutoNum type="alphaLcPeriod"/>
            </a:pPr>
            <a:r>
              <a:rPr lang="en"/>
              <a:t>The regular membership has the highest enrollment, but does not bring in the highest amount of money because the cost of benefits compared with the cost of membership is too high. The membership benefits seen at the basic level need to be reduced or the price needs to be decreased. Only making roughly $8,000 off of  13,000 regular members compared with roughly $150,000  for 2,500 associate level members. </a:t>
            </a:r>
          </a:p>
          <a:p>
            <a:pPr indent="-298450" lvl="0" marL="457200" rtl="0">
              <a:spcBef>
                <a:spcPts val="0"/>
              </a:spcBef>
              <a:buSzPct val="100000"/>
              <a:buAutoNum type="arabicPeriod"/>
            </a:pPr>
            <a:r>
              <a:rPr lang="en"/>
              <a:t>Not enough scheduled events</a:t>
            </a:r>
          </a:p>
          <a:p>
            <a:pPr indent="-298450" lvl="1" marL="914400" rtl="0">
              <a:spcBef>
                <a:spcPts val="0"/>
              </a:spcBef>
              <a:buSzPct val="100000"/>
              <a:buAutoNum type="alphaLcPeriod"/>
            </a:pPr>
            <a:r>
              <a:rPr lang="en"/>
              <a:t>The amount of scheduled events and special exhibits are declining, though they are among the only areas where a person must pay for them. This means direct revenue for the museum. However, another area of concern is the fact that the cost of putting on events (for insurance) is becoming more expensive. </a:t>
            </a:r>
          </a:p>
          <a:p>
            <a:pPr indent="-298450" lvl="0" marL="457200" rtl="0">
              <a:spcBef>
                <a:spcPts val="0"/>
              </a:spcBef>
              <a:buSzPct val="100000"/>
              <a:buAutoNum type="arabicPeriod"/>
            </a:pPr>
            <a:r>
              <a:rPr lang="en"/>
              <a:t>Less money from Fannel County for 2005</a:t>
            </a:r>
          </a:p>
          <a:p>
            <a:pPr indent="-298450" lvl="1" marL="914400" rtl="0">
              <a:spcBef>
                <a:spcPts val="0"/>
              </a:spcBef>
              <a:buSzPct val="100000"/>
              <a:buAutoNum type="alphaLcPeriod"/>
            </a:pPr>
            <a:r>
              <a:rPr lang="en"/>
              <a:t>Only expected to receive at most $1.6 from Fannel County compared with $2 million the previous year</a:t>
            </a:r>
          </a:p>
          <a:p>
            <a:pPr indent="-298450" lvl="0" marL="457200" rtl="0">
              <a:spcBef>
                <a:spcPts val="0"/>
              </a:spcBef>
              <a:buSzPct val="100000"/>
              <a:buAutoNum type="arabicPeriod"/>
            </a:pPr>
            <a:r>
              <a:rPr lang="en"/>
              <a:t>Free Admission </a:t>
            </a:r>
          </a:p>
          <a:p>
            <a:pPr indent="-298450" lvl="1" marL="914400" rtl="0">
              <a:spcBef>
                <a:spcPts val="0"/>
              </a:spcBef>
              <a:buSzPct val="100000"/>
              <a:buAutoNum type="alphaLcPeriod"/>
            </a:pPr>
            <a:r>
              <a:rPr lang="en"/>
              <a:t>The free admission to the museum is great to help bring people in, however, the museum does not have a great or inviting image so people don’t take advantage of it. Also, free admission means less revenue, but charging and entry fee could mean that visitation will decrease which will hurt other areas of the museum revenue like the gift shop, food sales, and special exibit sales.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04800" lvl="0" marL="457200" rtl="0">
              <a:lnSpc>
                <a:spcPct val="115000"/>
              </a:lnSpc>
              <a:spcBef>
                <a:spcPts val="0"/>
              </a:spcBef>
              <a:buSzPct val="100000"/>
              <a:buFont typeface="Average"/>
            </a:pPr>
            <a:r>
              <a:rPr lang="en" sz="1200">
                <a:latin typeface="Average"/>
                <a:ea typeface="Average"/>
                <a:cs typeface="Average"/>
                <a:sym typeface="Average"/>
              </a:rPr>
              <a:t>OVERALL: We want Coleman Art Museum to be able to start making a profit, retain their existing memberships &amp; recruit new members.</a:t>
            </a:r>
          </a:p>
          <a:p>
            <a:pPr indent="-298450" lvl="0" marL="457200" rtl="0">
              <a:lnSpc>
                <a:spcPct val="100000"/>
              </a:lnSpc>
              <a:spcBef>
                <a:spcPts val="0"/>
              </a:spcBef>
              <a:spcAft>
                <a:spcPts val="1600"/>
              </a:spcAft>
              <a:buSzPct val="100000"/>
              <a:buFont typeface="Average"/>
            </a:pPr>
            <a:r>
              <a:rPr lang="en">
                <a:latin typeface="Average"/>
                <a:ea typeface="Average"/>
                <a:cs typeface="Average"/>
                <a:sym typeface="Average"/>
              </a:rPr>
              <a:t>A problem stated in the Coleman case is that they are finding it harder to get people to visit. Aside from the fact that people at first, must be interested in learning/seeing art/historical pieces. We need a campaign with advertisements that will show the joy and fun in visiting a museum (for students, they may think visiting a museum is boring, so we must change their perspective).  </a:t>
            </a:r>
          </a:p>
          <a:p>
            <a:pPr indent="-298450" lvl="0" marL="457200" rtl="0">
              <a:lnSpc>
                <a:spcPct val="100000"/>
              </a:lnSpc>
              <a:spcBef>
                <a:spcPts val="0"/>
              </a:spcBef>
              <a:spcAft>
                <a:spcPts val="1600"/>
              </a:spcAft>
              <a:buSzPct val="100000"/>
              <a:buFont typeface="Average"/>
            </a:pPr>
            <a:r>
              <a:rPr lang="en">
                <a:latin typeface="Average"/>
                <a:ea typeface="Average"/>
                <a:cs typeface="Average"/>
                <a:sym typeface="Average"/>
              </a:rPr>
              <a:t>Besides having new pieces, we must show potential customers </a:t>
            </a:r>
            <a:r>
              <a:rPr b="1" lang="en">
                <a:latin typeface="Average"/>
                <a:ea typeface="Average"/>
                <a:cs typeface="Average"/>
                <a:sym typeface="Average"/>
              </a:rPr>
              <a:t>why </a:t>
            </a:r>
            <a:r>
              <a:rPr lang="en">
                <a:latin typeface="Average"/>
                <a:ea typeface="Average"/>
                <a:cs typeface="Average"/>
                <a:sym typeface="Average"/>
              </a:rPr>
              <a:t>they should visit not any museum, but specifically the Coleman Museum. Speaking to the idea that this museum is a historical monument itself for the city might be a good selling point.   </a:t>
            </a:r>
            <a:r>
              <a:rPr lang="en">
                <a:solidFill>
                  <a:schemeClr val="accent3"/>
                </a:solidFill>
                <a:latin typeface="Average"/>
                <a:ea typeface="Average"/>
                <a:cs typeface="Average"/>
                <a:sym typeface="Average"/>
              </a:rPr>
              <a:t> </a:t>
            </a:r>
          </a:p>
          <a:p>
            <a:pPr indent="-298450" lvl="0" marL="457200" rtl="0">
              <a:lnSpc>
                <a:spcPct val="100000"/>
              </a:lnSpc>
              <a:spcBef>
                <a:spcPts val="0"/>
              </a:spcBef>
              <a:spcAft>
                <a:spcPts val="1600"/>
              </a:spcAft>
              <a:buSzPct val="100000"/>
              <a:buFont typeface="Average"/>
            </a:pPr>
            <a:r>
              <a:rPr lang="en">
                <a:latin typeface="Average"/>
                <a:ea typeface="Average"/>
                <a:cs typeface="Average"/>
                <a:sym typeface="Average"/>
              </a:rPr>
              <a:t>Reaching out to local educators will get kids involved. Once they start out young and visit the museum, they will remember their school field trip experience (doesn’t everyone) and will want to go back as they get older to see what is new and what has changed. This will also create a long-term effect in which once they have kids of their own, they will want to bring them to a place they once were.</a:t>
            </a:r>
          </a:p>
          <a:p>
            <a:pPr indent="-298450" lvl="0" marL="457200" rtl="0">
              <a:lnSpc>
                <a:spcPct val="100000"/>
              </a:lnSpc>
              <a:spcBef>
                <a:spcPts val="0"/>
              </a:spcBef>
              <a:spcAft>
                <a:spcPts val="1600"/>
              </a:spcAft>
              <a:buSzPct val="100000"/>
              <a:buFont typeface="Average"/>
            </a:pPr>
            <a:r>
              <a:rPr lang="en">
                <a:latin typeface="Average"/>
                <a:ea typeface="Average"/>
                <a:cs typeface="Average"/>
                <a:sym typeface="Average"/>
              </a:rPr>
              <a:t> Add some type of decoration to the outside of the building, since the case stated that the building is almost unrecognizable (looks like a “bank”) </a:t>
            </a:r>
          </a:p>
          <a:p>
            <a:pPr indent="-298450" lvl="0" marL="457200" rtl="0">
              <a:lnSpc>
                <a:spcPct val="100000"/>
              </a:lnSpc>
              <a:spcBef>
                <a:spcPts val="0"/>
              </a:spcBef>
              <a:spcAft>
                <a:spcPts val="1600"/>
              </a:spcAft>
              <a:buSzPct val="100000"/>
              <a:buFont typeface="Average"/>
            </a:pPr>
            <a:r>
              <a:rPr lang="en">
                <a:latin typeface="Average"/>
                <a:ea typeface="Average"/>
                <a:cs typeface="Average"/>
                <a:sym typeface="Average"/>
              </a:rPr>
              <a:t>Creating awareness for the museum is a key point, investing into it as a tourist attraction will bring in more people but will also give appeal to locals that this is a place they are lucky to have so close -by since it is such a “must-see” attraction and will therefore want to take advantage of it more with annual memberships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Competitors are advertising their permanent collections as well as new/temporary exhibits and we should too!</a:t>
            </a:r>
          </a:p>
          <a:p>
            <a:pPr indent="-228600" lvl="0" marL="457200" rtl="0">
              <a:spcBef>
                <a:spcPts val="0"/>
              </a:spcBef>
            </a:pPr>
            <a:r>
              <a:rPr lang="en"/>
              <a:t>Using catchy ads we can attract attention to the museum that it is fun and alive (instead of the traditional thinking that museums are boring) - this is a huge obstacle we must overcome.</a:t>
            </a:r>
          </a:p>
          <a:p>
            <a:pPr indent="-228600" lvl="0" marL="457200">
              <a:spcBef>
                <a:spcPts val="0"/>
              </a:spcBef>
            </a:pPr>
            <a:r>
              <a:rPr lang="en"/>
              <a:t>Positioning TCM as a must visit place with the idea that things are always changing (getting people to consider the annual membership)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jpg"/><Relationship Id="rId4"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jpg"/><Relationship Id="rId4" Type="http://schemas.openxmlformats.org/officeDocument/2006/relationships/image" Target="../media/image07.jpg"/><Relationship Id="rId5" Type="http://schemas.openxmlformats.org/officeDocument/2006/relationships/image" Target="../media/image05.jpg"/><Relationship Id="rId6"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0" y="568962"/>
            <a:ext cx="7801500" cy="973200"/>
          </a:xfrm>
          <a:prstGeom prst="rect">
            <a:avLst/>
          </a:prstGeom>
        </p:spPr>
        <p:txBody>
          <a:bodyPr anchorCtr="0" anchor="b" bIns="91425" lIns="91425" rIns="91425" tIns="91425">
            <a:noAutofit/>
          </a:bodyPr>
          <a:lstStyle/>
          <a:p>
            <a:pPr lvl="0">
              <a:spcBef>
                <a:spcPts val="0"/>
              </a:spcBef>
              <a:buNone/>
            </a:pPr>
            <a:r>
              <a:rPr lang="en"/>
              <a:t>The Coleman Art Museum </a:t>
            </a:r>
          </a:p>
        </p:txBody>
      </p:sp>
      <p:sp>
        <p:nvSpPr>
          <p:cNvPr id="60" name="Shape 60"/>
          <p:cNvSpPr txBox="1"/>
          <p:nvPr>
            <p:ph idx="1" type="subTitle"/>
          </p:nvPr>
        </p:nvSpPr>
        <p:spPr>
          <a:xfrm>
            <a:off x="799300" y="1707300"/>
            <a:ext cx="7801500" cy="568200"/>
          </a:xfrm>
          <a:prstGeom prst="rect">
            <a:avLst/>
          </a:prstGeom>
        </p:spPr>
        <p:txBody>
          <a:bodyPr anchorCtr="0" anchor="t" bIns="91425" lIns="91425" rIns="91425" tIns="91425">
            <a:noAutofit/>
          </a:bodyPr>
          <a:lstStyle/>
          <a:p>
            <a:pPr lvl="0" rtl="0">
              <a:spcBef>
                <a:spcPts val="0"/>
              </a:spcBef>
              <a:buNone/>
            </a:pPr>
            <a:r>
              <a:rPr lang="en"/>
              <a:t>Group 4</a:t>
            </a:r>
          </a:p>
          <a:p>
            <a:pPr lvl="0">
              <a:lnSpc>
                <a:spcPct val="150000"/>
              </a:lnSpc>
              <a:spcBef>
                <a:spcPts val="0"/>
              </a:spcBef>
              <a:buNone/>
            </a:pPr>
            <a:r>
              <a:t/>
            </a:r>
            <a:endParaRPr/>
          </a:p>
        </p:txBody>
      </p:sp>
      <p:sp>
        <p:nvSpPr>
          <p:cNvPr id="61" name="Shape 61"/>
          <p:cNvSpPr txBox="1"/>
          <p:nvPr/>
        </p:nvSpPr>
        <p:spPr>
          <a:xfrm>
            <a:off x="3419125" y="2275500"/>
            <a:ext cx="2465100" cy="2397000"/>
          </a:xfrm>
          <a:prstGeom prst="rect">
            <a:avLst/>
          </a:prstGeom>
          <a:solidFill>
            <a:schemeClr val="lt1"/>
          </a:solidFill>
          <a:ln>
            <a:noFill/>
          </a:ln>
        </p:spPr>
        <p:txBody>
          <a:bodyPr anchorCtr="0" anchor="ctr" bIns="91425" lIns="91425" rIns="91425" tIns="91425">
            <a:noAutofit/>
          </a:bodyPr>
          <a:lstStyle/>
          <a:p>
            <a:pPr lvl="0" rtl="0" algn="ctr">
              <a:lnSpc>
                <a:spcPct val="150000"/>
              </a:lnSpc>
              <a:spcBef>
                <a:spcPts val="0"/>
              </a:spcBef>
              <a:buNone/>
            </a:pPr>
            <a:r>
              <a:rPr lang="en" sz="1500">
                <a:solidFill>
                  <a:schemeClr val="dk1"/>
                </a:solidFill>
                <a:latin typeface="Ubuntu"/>
                <a:ea typeface="Ubuntu"/>
                <a:cs typeface="Ubuntu"/>
                <a:sym typeface="Ubuntu"/>
              </a:rPr>
              <a:t>James “Max”  Gray</a:t>
            </a:r>
          </a:p>
          <a:p>
            <a:pPr lvl="0" rtl="0" algn="ctr">
              <a:lnSpc>
                <a:spcPct val="150000"/>
              </a:lnSpc>
              <a:spcBef>
                <a:spcPts val="0"/>
              </a:spcBef>
              <a:buNone/>
            </a:pPr>
            <a:r>
              <a:rPr lang="en" sz="1500">
                <a:solidFill>
                  <a:schemeClr val="dk1"/>
                </a:solidFill>
                <a:latin typeface="Ubuntu"/>
                <a:ea typeface="Ubuntu"/>
                <a:cs typeface="Ubuntu"/>
                <a:sym typeface="Ubuntu"/>
              </a:rPr>
              <a:t>Amy Jones </a:t>
            </a:r>
          </a:p>
          <a:p>
            <a:pPr lvl="0" rtl="0" algn="ctr">
              <a:lnSpc>
                <a:spcPct val="150000"/>
              </a:lnSpc>
              <a:spcBef>
                <a:spcPts val="0"/>
              </a:spcBef>
              <a:buNone/>
            </a:pPr>
            <a:r>
              <a:rPr lang="en" sz="1500">
                <a:solidFill>
                  <a:schemeClr val="dk1"/>
                </a:solidFill>
                <a:latin typeface="Ubuntu"/>
                <a:ea typeface="Ubuntu"/>
                <a:cs typeface="Ubuntu"/>
                <a:sym typeface="Ubuntu"/>
              </a:rPr>
              <a:t>Courtney Liburd</a:t>
            </a:r>
            <a:br>
              <a:rPr lang="en" sz="1500">
                <a:solidFill>
                  <a:schemeClr val="dk1"/>
                </a:solidFill>
                <a:latin typeface="Ubuntu"/>
                <a:ea typeface="Ubuntu"/>
                <a:cs typeface="Ubuntu"/>
                <a:sym typeface="Ubuntu"/>
              </a:rPr>
            </a:br>
            <a:r>
              <a:rPr lang="en" sz="1500">
                <a:solidFill>
                  <a:schemeClr val="dk1"/>
                </a:solidFill>
                <a:latin typeface="Ubuntu"/>
                <a:ea typeface="Ubuntu"/>
                <a:cs typeface="Ubuntu"/>
                <a:sym typeface="Ubuntu"/>
              </a:rPr>
              <a:t>Jessica Pavlik </a:t>
            </a:r>
            <a:br>
              <a:rPr lang="en" sz="1500">
                <a:solidFill>
                  <a:schemeClr val="dk1"/>
                </a:solidFill>
                <a:latin typeface="Ubuntu"/>
                <a:ea typeface="Ubuntu"/>
                <a:cs typeface="Ubuntu"/>
                <a:sym typeface="Ubuntu"/>
              </a:rPr>
            </a:br>
            <a:r>
              <a:rPr lang="en" sz="1500">
                <a:solidFill>
                  <a:schemeClr val="dk1"/>
                </a:solidFill>
                <a:latin typeface="Ubuntu"/>
                <a:ea typeface="Ubuntu"/>
                <a:cs typeface="Ubuntu"/>
                <a:sym typeface="Ubuntu"/>
              </a:rPr>
              <a:t>Robert Prindle</a:t>
            </a:r>
          </a:p>
          <a:p>
            <a:pPr lvl="0" rtl="0" algn="ctr">
              <a:lnSpc>
                <a:spcPct val="150000"/>
              </a:lnSpc>
              <a:spcBef>
                <a:spcPts val="0"/>
              </a:spcBef>
              <a:buNone/>
            </a:pPr>
            <a:r>
              <a:rPr lang="en" sz="1500">
                <a:solidFill>
                  <a:schemeClr val="dk1"/>
                </a:solidFill>
                <a:latin typeface="Ubuntu"/>
                <a:ea typeface="Ubuntu"/>
                <a:cs typeface="Ubuntu"/>
                <a:sym typeface="Ubuntu"/>
              </a:rPr>
              <a:t>Margarita Vorobyeva</a:t>
            </a:r>
          </a:p>
        </p:txBody>
      </p:sp>
      <p:grpSp>
        <p:nvGrpSpPr>
          <p:cNvPr id="62" name="Shape 62"/>
          <p:cNvGrpSpPr/>
          <p:nvPr/>
        </p:nvGrpSpPr>
        <p:grpSpPr>
          <a:xfrm>
            <a:off x="0" y="0"/>
            <a:ext cx="9144000" cy="5143501"/>
            <a:chOff x="0" y="0"/>
            <a:chExt cx="9144000" cy="5143501"/>
          </a:xfrm>
        </p:grpSpPr>
        <p:pic>
          <p:nvPicPr>
            <p:cNvPr id="63" name="Shape 63"/>
            <p:cNvPicPr preferRelativeResize="0"/>
            <p:nvPr/>
          </p:nvPicPr>
          <p:blipFill rotWithShape="1">
            <a:blip r:embed="rId3">
              <a:alphaModFix amt="79000"/>
            </a:blip>
            <a:srcRect b="78661" l="0" r="0" t="13487"/>
            <a:stretch/>
          </p:blipFill>
          <p:spPr>
            <a:xfrm>
              <a:off x="0" y="4739675"/>
              <a:ext cx="4810448" cy="403826"/>
            </a:xfrm>
            <a:prstGeom prst="rect">
              <a:avLst/>
            </a:prstGeom>
            <a:noFill/>
            <a:ln>
              <a:noFill/>
            </a:ln>
          </p:spPr>
        </p:pic>
        <p:pic>
          <p:nvPicPr>
            <p:cNvPr id="64" name="Shape 64"/>
            <p:cNvPicPr preferRelativeResize="0"/>
            <p:nvPr/>
          </p:nvPicPr>
          <p:blipFill rotWithShape="1">
            <a:blip r:embed="rId3">
              <a:alphaModFix amt="79000"/>
            </a:blip>
            <a:srcRect b="78661" l="0" r="9909" t="13487"/>
            <a:stretch/>
          </p:blipFill>
          <p:spPr>
            <a:xfrm>
              <a:off x="4810450" y="4739675"/>
              <a:ext cx="4333550" cy="403826"/>
            </a:xfrm>
            <a:prstGeom prst="rect">
              <a:avLst/>
            </a:prstGeom>
            <a:noFill/>
            <a:ln>
              <a:noFill/>
            </a:ln>
          </p:spPr>
        </p:pic>
        <p:pic>
          <p:nvPicPr>
            <p:cNvPr id="65" name="Shape 65"/>
            <p:cNvPicPr preferRelativeResize="0"/>
            <p:nvPr/>
          </p:nvPicPr>
          <p:blipFill rotWithShape="1">
            <a:blip r:embed="rId3">
              <a:alphaModFix amt="79000"/>
            </a:blip>
            <a:srcRect b="78661" l="0" r="0" t="13487"/>
            <a:stretch/>
          </p:blipFill>
          <p:spPr>
            <a:xfrm>
              <a:off x="0" y="0"/>
              <a:ext cx="4810448" cy="403826"/>
            </a:xfrm>
            <a:prstGeom prst="rect">
              <a:avLst/>
            </a:prstGeom>
            <a:noFill/>
            <a:ln>
              <a:noFill/>
            </a:ln>
          </p:spPr>
        </p:pic>
        <p:pic>
          <p:nvPicPr>
            <p:cNvPr id="66" name="Shape 66"/>
            <p:cNvPicPr preferRelativeResize="0"/>
            <p:nvPr/>
          </p:nvPicPr>
          <p:blipFill rotWithShape="1">
            <a:blip r:embed="rId3">
              <a:alphaModFix amt="79000"/>
            </a:blip>
            <a:srcRect b="78661" l="0" r="9909" t="13487"/>
            <a:stretch/>
          </p:blipFill>
          <p:spPr>
            <a:xfrm>
              <a:off x="4810450" y="0"/>
              <a:ext cx="4333550" cy="403826"/>
            </a:xfrm>
            <a:prstGeom prst="rect">
              <a:avLst/>
            </a:prstGeom>
            <a:noFill/>
            <a:ln>
              <a:noFill/>
            </a:ln>
          </p:spPr>
        </p:pic>
      </p:gr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210050" y="251875"/>
            <a:ext cx="8520600" cy="572700"/>
          </a:xfrm>
          <a:prstGeom prst="rect">
            <a:avLst/>
          </a:prstGeom>
        </p:spPr>
        <p:txBody>
          <a:bodyPr anchorCtr="0" anchor="t" bIns="91425" lIns="91425" rIns="91425" tIns="91425">
            <a:noAutofit/>
          </a:bodyPr>
          <a:lstStyle/>
          <a:p>
            <a:pPr lvl="0">
              <a:spcBef>
                <a:spcPts val="0"/>
              </a:spcBef>
              <a:buNone/>
            </a:pPr>
            <a:r>
              <a:rPr lang="en"/>
              <a:t>Rationale For Our Recommendations</a:t>
            </a:r>
          </a:p>
        </p:txBody>
      </p:sp>
      <p:sp>
        <p:nvSpPr>
          <p:cNvPr id="182" name="Shape 182"/>
          <p:cNvSpPr txBox="1"/>
          <p:nvPr>
            <p:ph idx="1" type="body"/>
          </p:nvPr>
        </p:nvSpPr>
        <p:spPr>
          <a:xfrm>
            <a:off x="270275" y="930062"/>
            <a:ext cx="8727600" cy="3984900"/>
          </a:xfrm>
          <a:prstGeom prst="rect">
            <a:avLst/>
          </a:prstGeom>
        </p:spPr>
        <p:txBody>
          <a:bodyPr anchorCtr="0" anchor="t" bIns="91425" lIns="91425" rIns="91425" tIns="91425">
            <a:noAutofit/>
          </a:bodyPr>
          <a:lstStyle/>
          <a:p>
            <a:pPr lvl="0" rtl="0">
              <a:spcBef>
                <a:spcPts val="0"/>
              </a:spcBef>
              <a:buNone/>
            </a:pPr>
            <a:r>
              <a:rPr lang="en" sz="1500"/>
              <a:t>By bringing more </a:t>
            </a:r>
            <a:r>
              <a:rPr b="1" lang="en" sz="1500"/>
              <a:t>brand awareness</a:t>
            </a:r>
            <a:r>
              <a:rPr lang="en" sz="1500"/>
              <a:t> to the CAM, we will drive traffic and thus give people a reason for wanting to visit, locals will see the traffic and want to be apart of the action and will be more likely to purchase annual memberships since there is always something “new” for everyone.</a:t>
            </a:r>
          </a:p>
          <a:p>
            <a:pPr indent="-311150" lvl="0" marL="914400" rtl="0">
              <a:spcBef>
                <a:spcPts val="0"/>
              </a:spcBef>
              <a:spcAft>
                <a:spcPts val="0"/>
              </a:spcAft>
              <a:buSzPct val="100000"/>
            </a:pPr>
            <a:r>
              <a:rPr lang="en" sz="1300"/>
              <a:t>Bringing attention to an “unknown” establishment will bring in more buzz and revenue from new customers</a:t>
            </a:r>
          </a:p>
          <a:p>
            <a:pPr indent="-311150" lvl="0" marL="914400" rtl="0">
              <a:spcBef>
                <a:spcPts val="0"/>
              </a:spcBef>
              <a:spcAft>
                <a:spcPts val="0"/>
              </a:spcAft>
              <a:buSzPct val="100000"/>
            </a:pPr>
            <a:r>
              <a:rPr lang="en" sz="1300"/>
              <a:t>Discounting annual memberships for students and senior citizens will entice them to purchase</a:t>
            </a:r>
          </a:p>
          <a:p>
            <a:pPr lvl="0" rtl="0">
              <a:spcBef>
                <a:spcPts val="0"/>
              </a:spcBef>
              <a:buNone/>
            </a:pPr>
            <a:r>
              <a:t/>
            </a:r>
            <a:endParaRPr sz="1500"/>
          </a:p>
          <a:p>
            <a:pPr lvl="0" rtl="0">
              <a:spcBef>
                <a:spcPts val="0"/>
              </a:spcBef>
              <a:buNone/>
            </a:pPr>
            <a:r>
              <a:t/>
            </a:r>
            <a:endParaRPr sz="1500"/>
          </a:p>
          <a:p>
            <a:pPr lvl="0" rtl="0">
              <a:spcBef>
                <a:spcPts val="0"/>
              </a:spcBef>
              <a:buNone/>
            </a:pPr>
            <a:r>
              <a:rPr lang="en" sz="1500"/>
              <a:t>By increasing parking fees and removing the 15% discount in gift shops and restaurants, CAM will maintain it’s “free image” while increasing revenue without changing membership fees. </a:t>
            </a:r>
          </a:p>
          <a:p>
            <a:pPr indent="-311150" lvl="0" marL="914400" rtl="0">
              <a:spcBef>
                <a:spcPts val="0"/>
              </a:spcBef>
              <a:buSzPct val="100000"/>
            </a:pPr>
            <a:r>
              <a:rPr lang="en" sz="1300"/>
              <a:t>Implementing the $6.00 parking fee will give us about </a:t>
            </a:r>
            <a:r>
              <a:rPr b="1" lang="en" sz="1300">
                <a:solidFill>
                  <a:srgbClr val="D9D9D9"/>
                </a:solidFill>
              </a:rPr>
              <a:t>$1,256,949</a:t>
            </a:r>
            <a:r>
              <a:rPr b="1" lang="en" sz="1300">
                <a:solidFill>
                  <a:srgbClr val="000000"/>
                </a:solidFill>
              </a:rPr>
              <a:t> </a:t>
            </a:r>
            <a:r>
              <a:rPr lang="en" sz="1300"/>
              <a:t>in additional revenue.</a:t>
            </a:r>
          </a:p>
          <a:p>
            <a:pPr indent="-311150" lvl="0" marL="914400" rtl="0">
              <a:spcBef>
                <a:spcPts val="0"/>
              </a:spcBef>
              <a:buSzPct val="100000"/>
            </a:pPr>
            <a:r>
              <a:rPr lang="en" sz="1300"/>
              <a:t>Taking away the Gift Shop &amp; Buffet 15% discount will allow for an </a:t>
            </a:r>
            <a:r>
              <a:rPr b="1" lang="en" sz="1300"/>
              <a:t>$242,330</a:t>
            </a:r>
            <a:r>
              <a:rPr lang="en" sz="1300"/>
              <a:t> increase in revenue.</a:t>
            </a:r>
          </a:p>
        </p:txBody>
      </p:sp>
      <p:pic>
        <p:nvPicPr>
          <p:cNvPr id="183" name="Shape 183"/>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184" name="Shape 184"/>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185" name="Shape 185"/>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86" name="Shape 186"/>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cxnSp>
        <p:nvCxnSpPr>
          <p:cNvPr id="187" name="Shape 187"/>
          <p:cNvCxnSpPr/>
          <p:nvPr/>
        </p:nvCxnSpPr>
        <p:spPr>
          <a:xfrm>
            <a:off x="2086600" y="2901000"/>
            <a:ext cx="4482900" cy="0"/>
          </a:xfrm>
          <a:prstGeom prst="straightConnector1">
            <a:avLst/>
          </a:prstGeom>
          <a:noFill/>
          <a:ln cap="flat" cmpd="sng" w="28575">
            <a:solidFill>
              <a:srgbClr val="FFFFFF"/>
            </a:solidFill>
            <a:prstDash val="solid"/>
            <a:round/>
            <a:headEnd len="lg" w="lg" type="none"/>
            <a:tailEnd len="lg" w="lg" type="non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Alternative Solutions and Rationale</a:t>
            </a:r>
          </a:p>
        </p:txBody>
      </p:sp>
      <p:sp>
        <p:nvSpPr>
          <p:cNvPr id="193" name="Shape 193"/>
          <p:cNvSpPr txBox="1"/>
          <p:nvPr>
            <p:ph idx="1" type="body"/>
          </p:nvPr>
        </p:nvSpPr>
        <p:spPr>
          <a:xfrm>
            <a:off x="311700" y="145742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en"/>
              <a:t>Increase restaurant and gift shop discounts and charge non-members a admissions fee. </a:t>
            </a:r>
            <a:br>
              <a:rPr lang="en"/>
            </a:br>
            <a:br>
              <a:rPr lang="en"/>
            </a:br>
          </a:p>
          <a:p>
            <a:pPr indent="-368300" lvl="0" marL="457200">
              <a:spcBef>
                <a:spcPts val="0"/>
              </a:spcBef>
              <a:buSzPct val="100000"/>
              <a:buAutoNum type="arabicPeriod"/>
            </a:pPr>
            <a:r>
              <a:rPr lang="en"/>
              <a:t>Do not make any changes.</a:t>
            </a:r>
            <a:br>
              <a:rPr lang="en"/>
            </a:br>
            <a:r>
              <a:rPr lang="en"/>
              <a:t>There may be hope in the idea of increased attendance, memberships and revenue raising.</a:t>
            </a:r>
            <a:r>
              <a:rPr lang="en" sz="2200"/>
              <a:t> </a:t>
            </a:r>
          </a:p>
        </p:txBody>
      </p:sp>
      <p:pic>
        <p:nvPicPr>
          <p:cNvPr id="194" name="Shape 194"/>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195" name="Shape 195"/>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196" name="Shape 196"/>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97" name="Shape 197"/>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205200" y="321362"/>
            <a:ext cx="8520600" cy="572700"/>
          </a:xfrm>
          <a:prstGeom prst="rect">
            <a:avLst/>
          </a:prstGeom>
        </p:spPr>
        <p:txBody>
          <a:bodyPr anchorCtr="0" anchor="t" bIns="91425" lIns="91425" rIns="91425" tIns="91425">
            <a:noAutofit/>
          </a:bodyPr>
          <a:lstStyle/>
          <a:p>
            <a:pPr lvl="0">
              <a:spcBef>
                <a:spcPts val="0"/>
              </a:spcBef>
              <a:buNone/>
            </a:pPr>
            <a:r>
              <a:rPr lang="en"/>
              <a:t>Pros and Cons to Alternatives</a:t>
            </a:r>
          </a:p>
        </p:txBody>
      </p:sp>
      <p:sp>
        <p:nvSpPr>
          <p:cNvPr id="203" name="Shape 203"/>
          <p:cNvSpPr txBox="1"/>
          <p:nvPr>
            <p:ph idx="1" type="body"/>
          </p:nvPr>
        </p:nvSpPr>
        <p:spPr>
          <a:xfrm>
            <a:off x="5016275" y="939975"/>
            <a:ext cx="3861900" cy="3416400"/>
          </a:xfrm>
          <a:prstGeom prst="rect">
            <a:avLst/>
          </a:prstGeom>
        </p:spPr>
        <p:txBody>
          <a:bodyPr anchorCtr="0" anchor="t" bIns="91425" lIns="91425" rIns="91425" tIns="91425">
            <a:noAutofit/>
          </a:bodyPr>
          <a:lstStyle/>
          <a:p>
            <a:pPr lvl="0" rtl="0">
              <a:spcBef>
                <a:spcPts val="0"/>
              </a:spcBef>
              <a:buNone/>
            </a:pPr>
            <a:r>
              <a:rPr b="1" lang="en" sz="1600" u="sng"/>
              <a:t>Do not make any changes:</a:t>
            </a:r>
            <a:br>
              <a:rPr lang="en" sz="1600"/>
            </a:br>
            <a:br>
              <a:rPr lang="en" sz="1600"/>
            </a:br>
            <a:r>
              <a:rPr lang="en" sz="1600"/>
              <a:t>Pros:</a:t>
            </a:r>
            <a:br>
              <a:rPr lang="en" sz="1600"/>
            </a:br>
            <a:r>
              <a:rPr lang="en" sz="1600"/>
              <a:t>- The membership prices wouldn’t change.</a:t>
            </a:r>
            <a:br>
              <a:rPr lang="en" sz="1600"/>
            </a:br>
            <a:r>
              <a:rPr lang="en" sz="1600"/>
              <a:t>- Their current “image” would remain.</a:t>
            </a:r>
            <a:br>
              <a:rPr lang="en" sz="1600"/>
            </a:br>
            <a:br>
              <a:rPr lang="en" sz="1600"/>
            </a:br>
            <a:r>
              <a:rPr lang="en" sz="1600"/>
              <a:t>Cons:</a:t>
            </a:r>
            <a:br>
              <a:rPr lang="en" sz="1600"/>
            </a:br>
            <a:r>
              <a:rPr lang="en" sz="1600"/>
              <a:t>- Endowment earnings would decrease.</a:t>
            </a:r>
            <a:br>
              <a:rPr lang="en" sz="1600"/>
            </a:br>
            <a:r>
              <a:rPr lang="en" sz="1600"/>
              <a:t>- Decline in scheduled events.</a:t>
            </a:r>
            <a:br>
              <a:rPr lang="en" sz="1600"/>
            </a:br>
            <a:r>
              <a:rPr lang="en" sz="1600"/>
              <a:t>- Lose money for the fourth year in a row.</a:t>
            </a:r>
            <a:br>
              <a:rPr lang="en" sz="1600"/>
            </a:br>
            <a:r>
              <a:rPr lang="en" sz="1600"/>
              <a:t>- May ultimately lead to CAM’s closing.</a:t>
            </a:r>
          </a:p>
        </p:txBody>
      </p:sp>
      <p:sp>
        <p:nvSpPr>
          <p:cNvPr id="204" name="Shape 204"/>
          <p:cNvSpPr txBox="1"/>
          <p:nvPr>
            <p:ph idx="1" type="body"/>
          </p:nvPr>
        </p:nvSpPr>
        <p:spPr>
          <a:xfrm>
            <a:off x="311700" y="901425"/>
            <a:ext cx="3861900" cy="3416400"/>
          </a:xfrm>
          <a:prstGeom prst="rect">
            <a:avLst/>
          </a:prstGeom>
        </p:spPr>
        <p:txBody>
          <a:bodyPr anchorCtr="0" anchor="t" bIns="91425" lIns="91425" rIns="91425" tIns="91425">
            <a:noAutofit/>
          </a:bodyPr>
          <a:lstStyle/>
          <a:p>
            <a:pPr lvl="0" rtl="0">
              <a:spcBef>
                <a:spcPts val="0"/>
              </a:spcBef>
              <a:buNone/>
            </a:pPr>
            <a:r>
              <a:rPr b="1" lang="en" sz="1600" u="sng"/>
              <a:t>Increase restaurant discounts and charge admissions fee:</a:t>
            </a:r>
            <a:br>
              <a:rPr lang="en" sz="1600"/>
            </a:br>
            <a:br>
              <a:rPr lang="en" sz="1600"/>
            </a:br>
            <a:r>
              <a:rPr lang="en" sz="1600"/>
              <a:t>Pros:</a:t>
            </a:r>
            <a:br>
              <a:rPr lang="en" sz="1600"/>
            </a:br>
            <a:r>
              <a:rPr lang="en" sz="1600"/>
              <a:t>-Members will enjoy the extra discount in gift shops and restaurants </a:t>
            </a:r>
            <a:br>
              <a:rPr lang="en" sz="1600"/>
            </a:br>
            <a:br>
              <a:rPr lang="en" sz="1600"/>
            </a:br>
            <a:r>
              <a:rPr lang="en" sz="1600"/>
              <a:t>Cons:</a:t>
            </a:r>
            <a:br>
              <a:rPr lang="en" sz="1600"/>
            </a:br>
            <a:r>
              <a:rPr lang="en" sz="1600"/>
              <a:t>- Non membership will be discouraged from using the museum due to new fees.</a:t>
            </a:r>
            <a:br>
              <a:rPr lang="en" sz="1600"/>
            </a:br>
            <a:r>
              <a:rPr lang="en" sz="1600"/>
              <a:t>- Goes against the museum’s perception of being “free” </a:t>
            </a:r>
            <a:br>
              <a:rPr lang="en" sz="1600"/>
            </a:br>
            <a:r>
              <a:rPr lang="en" sz="1600"/>
              <a:t>- Potential  decrease in memberships and revenue </a:t>
            </a:r>
          </a:p>
          <a:p>
            <a:pPr lvl="0" rtl="0">
              <a:spcBef>
                <a:spcPts val="0"/>
              </a:spcBef>
              <a:buNone/>
            </a:pPr>
            <a:br>
              <a:rPr lang="en" sz="1600"/>
            </a:br>
            <a:r>
              <a:rPr lang="en" sz="1600"/>
              <a:t>-</a:t>
            </a:r>
            <a:br>
              <a:rPr lang="en" sz="1600"/>
            </a:br>
          </a:p>
        </p:txBody>
      </p:sp>
      <p:pic>
        <p:nvPicPr>
          <p:cNvPr id="205" name="Shape 205"/>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206" name="Shape 206"/>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207" name="Shape 207"/>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208" name="Shape 208"/>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cxnSp>
        <p:nvCxnSpPr>
          <p:cNvPr id="209" name="Shape 209"/>
          <p:cNvCxnSpPr/>
          <p:nvPr/>
        </p:nvCxnSpPr>
        <p:spPr>
          <a:xfrm>
            <a:off x="4541700" y="1198862"/>
            <a:ext cx="0" cy="3033900"/>
          </a:xfrm>
          <a:prstGeom prst="straightConnector1">
            <a:avLst/>
          </a:prstGeom>
          <a:noFill/>
          <a:ln cap="flat" cmpd="sng" w="28575">
            <a:solidFill>
              <a:srgbClr val="FFFFFF"/>
            </a:solidFill>
            <a:prstDash val="solid"/>
            <a:round/>
            <a:headEnd len="lg" w="lg" type="none"/>
            <a:tailEnd len="lg" w="lg"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Final Review</a:t>
            </a:r>
          </a:p>
        </p:txBody>
      </p:sp>
      <p:sp>
        <p:nvSpPr>
          <p:cNvPr id="215" name="Shape 2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spcBef>
                <a:spcPts val="0"/>
              </a:spcBef>
              <a:buNone/>
            </a:pPr>
            <a:r>
              <a:t/>
            </a:r>
            <a:endParaRPr/>
          </a:p>
          <a:p>
            <a:pPr lvl="0" algn="ctr">
              <a:spcBef>
                <a:spcPts val="0"/>
              </a:spcBef>
              <a:buNone/>
            </a:pPr>
            <a:r>
              <a:rPr lang="en"/>
              <a:t>We believe that the best course of action for the Coleman Art Museum would be to stress the many benefits that the museum offers and sets it apart from other public museums.  This will be done with more creative advertising, enhancing member benefits, working closely with the State Tourist Administration, and partnering with local schools. These will help take the museum out of their current financial situation and allow them to start rebuilding their standing in the community. </a:t>
            </a:r>
          </a:p>
        </p:txBody>
      </p:sp>
      <p:pic>
        <p:nvPicPr>
          <p:cNvPr id="216" name="Shape 216"/>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217" name="Shape 217"/>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218" name="Shape 218"/>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219" name="Shape 219"/>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 Note to the Board of Trustees:</a:t>
            </a:r>
          </a:p>
        </p:txBody>
      </p:sp>
      <p:sp>
        <p:nvSpPr>
          <p:cNvPr id="72" name="Shape 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just">
              <a:lnSpc>
                <a:spcPct val="120000"/>
              </a:lnSpc>
              <a:spcBef>
                <a:spcPts val="0"/>
              </a:spcBef>
              <a:spcAft>
                <a:spcPts val="0"/>
              </a:spcAft>
              <a:buNone/>
            </a:pPr>
            <a:r>
              <a:rPr lang="en" sz="1900"/>
              <a:t>NewAge Advertising will be presenting a marketing strategy that will focus on addressing the following aspects which we’ve deemed as crucial:</a:t>
            </a:r>
          </a:p>
          <a:p>
            <a:pPr lvl="0" rtl="0" algn="just">
              <a:spcBef>
                <a:spcPts val="0"/>
              </a:spcBef>
              <a:spcAft>
                <a:spcPts val="0"/>
              </a:spcAft>
              <a:buNone/>
            </a:pPr>
            <a:r>
              <a:t/>
            </a:r>
            <a:endParaRPr sz="1900"/>
          </a:p>
          <a:p>
            <a:pPr lvl="0" algn="just">
              <a:spcBef>
                <a:spcPts val="0"/>
              </a:spcBef>
              <a:buNone/>
            </a:pPr>
            <a:r>
              <a:rPr lang="en" sz="1900"/>
              <a:t>	In an attempt to make amends for the reported loss for the third year in a row, pricing and financial concerns and the museum’s once well-respected image, we propose that this will be the final meeting because our recommendations will prove to be the solution you have been looking for. </a:t>
            </a:r>
          </a:p>
        </p:txBody>
      </p:sp>
      <p:sp>
        <p:nvSpPr>
          <p:cNvPr id="73" name="Shape 73"/>
          <p:cNvSpPr/>
          <p:nvPr/>
        </p:nvSpPr>
        <p:spPr>
          <a:xfrm>
            <a:off x="3707575" y="4390775"/>
            <a:ext cx="306000" cy="2379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4419000" y="4390775"/>
            <a:ext cx="306000" cy="2379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5130425" y="4390775"/>
            <a:ext cx="306000" cy="2379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76" name="Shape 76"/>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77" name="Shape 77"/>
          <p:cNvPicPr preferRelativeResize="0"/>
          <p:nvPr/>
        </p:nvPicPr>
        <p:blipFill rotWithShape="1">
          <a:blip r:embed="rId3">
            <a:alphaModFix/>
          </a:blip>
          <a:srcRect b="72818" l="0" r="0" t="24789"/>
          <a:stretch/>
        </p:blipFill>
        <p:spPr>
          <a:xfrm>
            <a:off x="4810450" y="5020450"/>
            <a:ext cx="4333550" cy="123049"/>
          </a:xfrm>
          <a:prstGeom prst="rect">
            <a:avLst/>
          </a:prstGeom>
          <a:noFill/>
          <a:ln>
            <a:noFill/>
          </a:ln>
        </p:spPr>
      </p:pic>
      <p:pic>
        <p:nvPicPr>
          <p:cNvPr id="78" name="Shape 78"/>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79" name="Shape 79"/>
          <p:cNvPicPr preferRelativeResize="0"/>
          <p:nvPr/>
        </p:nvPicPr>
        <p:blipFill rotWithShape="1">
          <a:blip r:embed="rId3">
            <a:alphaModFix/>
          </a:blip>
          <a:srcRect b="72818" l="0" r="0" t="24789"/>
          <a:stretch/>
        </p:blipFill>
        <p:spPr>
          <a:xfrm>
            <a:off x="4810450" y="0"/>
            <a:ext cx="4333550" cy="1230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215850" y="362500"/>
            <a:ext cx="8520600" cy="572700"/>
          </a:xfrm>
          <a:prstGeom prst="rect">
            <a:avLst/>
          </a:prstGeom>
        </p:spPr>
        <p:txBody>
          <a:bodyPr anchorCtr="0" anchor="t" bIns="91425" lIns="91425" rIns="91425" tIns="91425">
            <a:noAutofit/>
          </a:bodyPr>
          <a:lstStyle/>
          <a:p>
            <a:pPr lvl="0">
              <a:spcBef>
                <a:spcPts val="0"/>
              </a:spcBef>
              <a:buNone/>
            </a:pPr>
            <a:r>
              <a:rPr lang="en"/>
              <a:t>Background Information</a:t>
            </a:r>
          </a:p>
        </p:txBody>
      </p:sp>
      <p:sp>
        <p:nvSpPr>
          <p:cNvPr id="85" name="Shape 85"/>
          <p:cNvSpPr txBox="1"/>
          <p:nvPr>
            <p:ph idx="1" type="body"/>
          </p:nvPr>
        </p:nvSpPr>
        <p:spPr>
          <a:xfrm>
            <a:off x="311700" y="1366275"/>
            <a:ext cx="7471200" cy="2973000"/>
          </a:xfrm>
          <a:prstGeom prst="rect">
            <a:avLst/>
          </a:prstGeom>
        </p:spPr>
        <p:txBody>
          <a:bodyPr anchorCtr="0" anchor="t" bIns="91425" lIns="91425" rIns="91425" tIns="91425">
            <a:noAutofit/>
          </a:bodyPr>
          <a:lstStyle/>
          <a:p>
            <a:pPr indent="-228600" lvl="0" marL="457200" rtl="0">
              <a:spcBef>
                <a:spcPts val="0"/>
              </a:spcBef>
            </a:pPr>
            <a:r>
              <a:rPr lang="en"/>
              <a:t>Originally founded as Fannel County of Fine Arts in 1925</a:t>
            </a:r>
          </a:p>
          <a:p>
            <a:pPr indent="-228600" lvl="0" marL="457200" rtl="0">
              <a:spcBef>
                <a:spcPts val="0"/>
              </a:spcBef>
            </a:pPr>
            <a:r>
              <a:rPr lang="en"/>
              <a:t>In 2000, the museum took a name change after Jonathan Coleman. </a:t>
            </a:r>
          </a:p>
          <a:p>
            <a:pPr indent="-228600" lvl="0" marL="457200" rtl="0">
              <a:spcBef>
                <a:spcPts val="0"/>
              </a:spcBef>
            </a:pPr>
            <a:r>
              <a:rPr lang="en"/>
              <a:t>Now known as Coleman Art Museum</a:t>
            </a:r>
          </a:p>
          <a:p>
            <a:pPr indent="-228600" lvl="0" marL="457200" rtl="0">
              <a:spcBef>
                <a:spcPts val="0"/>
              </a:spcBef>
            </a:pPr>
            <a:r>
              <a:rPr lang="en"/>
              <a:t>Non-profit organization </a:t>
            </a:r>
          </a:p>
          <a:p>
            <a:pPr indent="-228600" lvl="0" marL="457200" rtl="0">
              <a:spcBef>
                <a:spcPts val="0"/>
              </a:spcBef>
            </a:pPr>
            <a:r>
              <a:rPr lang="en"/>
              <a:t>Offers guests free admission into the museum</a:t>
            </a:r>
          </a:p>
          <a:p>
            <a:pPr indent="-228600" lvl="0" marL="457200" rtl="0">
              <a:spcBef>
                <a:spcPts val="0"/>
              </a:spcBef>
            </a:pPr>
            <a:r>
              <a:rPr lang="en"/>
              <a:t>17,429 personal members</a:t>
            </a:r>
          </a:p>
          <a:p>
            <a:pPr indent="-228600" lvl="1" marL="914400" rtl="0">
              <a:spcBef>
                <a:spcPts val="0"/>
              </a:spcBef>
            </a:pPr>
            <a:r>
              <a:rPr lang="en"/>
              <a:t>60% renew their membership</a:t>
            </a:r>
          </a:p>
          <a:p>
            <a:pPr indent="-228600" lvl="0" marL="457200" rtl="0">
              <a:spcBef>
                <a:spcPts val="0"/>
              </a:spcBef>
            </a:pPr>
            <a:r>
              <a:rPr lang="en"/>
              <a:t>205 corporate members</a:t>
            </a:r>
          </a:p>
          <a:p>
            <a:pPr indent="-228600" lvl="1" marL="914400" rtl="0">
              <a:spcBef>
                <a:spcPts val="0"/>
              </a:spcBef>
            </a:pPr>
            <a:r>
              <a:rPr lang="en"/>
              <a:t>85% renew their membership </a:t>
            </a:r>
          </a:p>
          <a:p>
            <a:pPr lvl="0" rtl="0">
              <a:spcBef>
                <a:spcPts val="0"/>
              </a:spcBef>
              <a:buNone/>
            </a:pPr>
            <a:r>
              <a:t/>
            </a:r>
            <a:endParaRPr sz="2400"/>
          </a:p>
          <a:p>
            <a:pPr lvl="0" rtl="0">
              <a:spcBef>
                <a:spcPts val="0"/>
              </a:spcBef>
              <a:buNone/>
            </a:pPr>
            <a:r>
              <a:t/>
            </a:r>
            <a:endParaRPr sz="2400"/>
          </a:p>
        </p:txBody>
      </p:sp>
      <p:pic>
        <p:nvPicPr>
          <p:cNvPr id="86" name="Shape 86"/>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87" name="Shape 87"/>
          <p:cNvPicPr preferRelativeResize="0"/>
          <p:nvPr/>
        </p:nvPicPr>
        <p:blipFill rotWithShape="1">
          <a:blip r:embed="rId3">
            <a:alphaModFix/>
          </a:blip>
          <a:srcRect b="72818" l="0" r="0" t="24789"/>
          <a:stretch/>
        </p:blipFill>
        <p:spPr>
          <a:xfrm>
            <a:off x="4810450" y="5020450"/>
            <a:ext cx="4333550" cy="123049"/>
          </a:xfrm>
          <a:prstGeom prst="rect">
            <a:avLst/>
          </a:prstGeom>
          <a:noFill/>
          <a:ln>
            <a:noFill/>
          </a:ln>
        </p:spPr>
      </p:pic>
      <p:pic>
        <p:nvPicPr>
          <p:cNvPr id="88" name="Shape 88"/>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89" name="Shape 89"/>
          <p:cNvPicPr preferRelativeResize="0"/>
          <p:nvPr/>
        </p:nvPicPr>
        <p:blipFill rotWithShape="1">
          <a:blip r:embed="rId3">
            <a:alphaModFix/>
          </a:blip>
          <a:srcRect b="72818" l="0" r="0" t="24789"/>
          <a:stretch/>
        </p:blipFill>
        <p:spPr>
          <a:xfrm>
            <a:off x="4810450" y="0"/>
            <a:ext cx="4333550" cy="123049"/>
          </a:xfrm>
          <a:prstGeom prst="rect">
            <a:avLst/>
          </a:prstGeom>
          <a:noFill/>
          <a:ln>
            <a:noFill/>
          </a:ln>
        </p:spPr>
      </p:pic>
      <p:pic>
        <p:nvPicPr>
          <p:cNvPr id="90" name="Shape 90"/>
          <p:cNvPicPr preferRelativeResize="0"/>
          <p:nvPr/>
        </p:nvPicPr>
        <p:blipFill>
          <a:blip r:embed="rId4">
            <a:alphaModFix/>
          </a:blip>
          <a:stretch>
            <a:fillRect/>
          </a:stretch>
        </p:blipFill>
        <p:spPr>
          <a:xfrm>
            <a:off x="5754599" y="2606324"/>
            <a:ext cx="3110349" cy="2021724"/>
          </a:xfrm>
          <a:prstGeom prst="rect">
            <a:avLst/>
          </a:prstGeom>
          <a:noFill/>
          <a:ln cap="flat" cmpd="sng" w="28575">
            <a:solidFill>
              <a:srgbClr val="000000"/>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235750" y="265525"/>
            <a:ext cx="8520600" cy="572700"/>
          </a:xfrm>
          <a:prstGeom prst="rect">
            <a:avLst/>
          </a:prstGeom>
        </p:spPr>
        <p:txBody>
          <a:bodyPr anchorCtr="0" anchor="t" bIns="91425" lIns="91425" rIns="91425" tIns="91425">
            <a:noAutofit/>
          </a:bodyPr>
          <a:lstStyle/>
          <a:p>
            <a:pPr lvl="0">
              <a:spcBef>
                <a:spcPts val="0"/>
              </a:spcBef>
              <a:buNone/>
            </a:pPr>
            <a:r>
              <a:rPr lang="en"/>
              <a:t>Industry Background </a:t>
            </a:r>
          </a:p>
        </p:txBody>
      </p:sp>
      <p:sp>
        <p:nvSpPr>
          <p:cNvPr id="96" name="Shape 96"/>
          <p:cNvSpPr txBox="1"/>
          <p:nvPr>
            <p:ph idx="1" type="body"/>
          </p:nvPr>
        </p:nvSpPr>
        <p:spPr>
          <a:xfrm>
            <a:off x="235750" y="980700"/>
            <a:ext cx="8635500" cy="3732600"/>
          </a:xfrm>
          <a:prstGeom prst="rect">
            <a:avLst/>
          </a:prstGeom>
        </p:spPr>
        <p:txBody>
          <a:bodyPr anchorCtr="0" anchor="t" bIns="91425" lIns="91425" rIns="91425" tIns="91425">
            <a:noAutofit/>
          </a:bodyPr>
          <a:lstStyle/>
          <a:p>
            <a:pPr indent="-323850" lvl="0" marL="457200" rtl="0">
              <a:spcBef>
                <a:spcPts val="0"/>
              </a:spcBef>
              <a:buSzPct val="100000"/>
            </a:pPr>
            <a:r>
              <a:rPr lang="en" sz="1500"/>
              <a:t>Most museums across the nation are </a:t>
            </a:r>
            <a:r>
              <a:rPr b="1" lang="en" sz="1500"/>
              <a:t>underfunded </a:t>
            </a:r>
            <a:r>
              <a:rPr lang="en" sz="1500"/>
              <a:t>from reliable public funds </a:t>
            </a:r>
            <a:br>
              <a:rPr lang="en" sz="1500"/>
            </a:br>
          </a:p>
          <a:p>
            <a:pPr indent="-323850" lvl="0" marL="457200" rtl="0">
              <a:spcBef>
                <a:spcPts val="0"/>
              </a:spcBef>
              <a:buSzPct val="100000"/>
            </a:pPr>
            <a:r>
              <a:rPr lang="en" sz="1500"/>
              <a:t>Only </a:t>
            </a:r>
            <a:r>
              <a:rPr b="1" lang="en" sz="1500"/>
              <a:t>60%</a:t>
            </a:r>
            <a:r>
              <a:rPr lang="en" sz="1500"/>
              <a:t> of the over 2000 art museums in the US have the income from their </a:t>
            </a:r>
            <a:r>
              <a:rPr b="1" lang="en" sz="1500"/>
              <a:t>endowment to cover operation costs</a:t>
            </a:r>
            <a:br>
              <a:rPr lang="en" sz="1500"/>
            </a:br>
          </a:p>
          <a:p>
            <a:pPr indent="-323850" lvl="0" marL="457200" rtl="0">
              <a:spcBef>
                <a:spcPts val="0"/>
              </a:spcBef>
              <a:buSzPct val="100000"/>
            </a:pPr>
            <a:r>
              <a:rPr lang="en" sz="1500"/>
              <a:t>CAM is heavily </a:t>
            </a:r>
            <a:r>
              <a:rPr b="1" lang="en" sz="1500"/>
              <a:t>reliant on membership revenues</a:t>
            </a:r>
            <a:r>
              <a:rPr lang="en" sz="1500"/>
              <a:t> like many other public art museums that chose to operate to the public for free. </a:t>
            </a:r>
            <a:br>
              <a:rPr lang="en" sz="1500"/>
            </a:br>
          </a:p>
          <a:p>
            <a:pPr indent="-323850" lvl="0" marL="457200" rtl="0">
              <a:spcBef>
                <a:spcPts val="0"/>
              </a:spcBef>
              <a:buSzPct val="100000"/>
            </a:pPr>
            <a:r>
              <a:rPr lang="en" sz="1500"/>
              <a:t>Many museums are believed to be owned by wealthy people which can put a </a:t>
            </a:r>
            <a:r>
              <a:rPr b="1" lang="en" sz="1500"/>
              <a:t>negative image </a:t>
            </a:r>
            <a:r>
              <a:rPr lang="en" sz="1500"/>
              <a:t>around the museum even though they are public. </a:t>
            </a:r>
            <a:br>
              <a:rPr lang="en" sz="1500"/>
            </a:br>
          </a:p>
          <a:p>
            <a:pPr indent="-323850" lvl="0" marL="457200">
              <a:spcBef>
                <a:spcPts val="0"/>
              </a:spcBef>
              <a:buSzPct val="100000"/>
            </a:pPr>
            <a:r>
              <a:rPr lang="en" sz="1500"/>
              <a:t>Museums are beginning to </a:t>
            </a:r>
            <a:r>
              <a:rPr b="1" lang="en" sz="1500"/>
              <a:t>face competition</a:t>
            </a:r>
            <a:r>
              <a:rPr lang="en" sz="1500"/>
              <a:t> from movie theatres, performance establishments and even receiving pieces of work from artists.</a:t>
            </a:r>
          </a:p>
        </p:txBody>
      </p:sp>
      <p:pic>
        <p:nvPicPr>
          <p:cNvPr id="97" name="Shape 97"/>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98" name="Shape 98"/>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99" name="Shape 99"/>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00" name="Shape 100"/>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318750"/>
            <a:ext cx="8520600" cy="572700"/>
          </a:xfrm>
          <a:prstGeom prst="rect">
            <a:avLst/>
          </a:prstGeom>
        </p:spPr>
        <p:txBody>
          <a:bodyPr anchorCtr="0" anchor="t" bIns="91425" lIns="91425" rIns="91425" tIns="91425">
            <a:noAutofit/>
          </a:bodyPr>
          <a:lstStyle/>
          <a:p>
            <a:pPr lvl="0">
              <a:spcBef>
                <a:spcPts val="0"/>
              </a:spcBef>
              <a:buNone/>
            </a:pPr>
            <a:r>
              <a:rPr lang="en"/>
              <a:t>Two  Key Challenges </a:t>
            </a:r>
          </a:p>
        </p:txBody>
      </p:sp>
      <p:sp>
        <p:nvSpPr>
          <p:cNvPr id="106" name="Shape 106"/>
          <p:cNvSpPr txBox="1"/>
          <p:nvPr/>
        </p:nvSpPr>
        <p:spPr>
          <a:xfrm>
            <a:off x="1263700" y="1113950"/>
            <a:ext cx="6339900" cy="1268700"/>
          </a:xfrm>
          <a:prstGeom prst="rect">
            <a:avLst/>
          </a:prstGeom>
          <a:noFill/>
          <a:ln cap="flat" cmpd="sng" w="19050">
            <a:solidFill>
              <a:srgbClr val="CCCCCC"/>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solidFill>
                  <a:srgbClr val="FFFFFF"/>
                </a:solidFill>
              </a:rPr>
              <a:t>3 consecutive years of lost profit, although visitation is increasing</a:t>
            </a:r>
            <a:br>
              <a:rPr b="1" lang="en">
                <a:solidFill>
                  <a:srgbClr val="FFFFFF"/>
                </a:solidFill>
              </a:rPr>
            </a:br>
          </a:p>
          <a:p>
            <a:pPr indent="-228600" lvl="1" marL="914400" rtl="0">
              <a:spcBef>
                <a:spcPts val="0"/>
              </a:spcBef>
              <a:buClr>
                <a:srgbClr val="FFFFFF"/>
              </a:buClr>
              <a:buChar char="○"/>
            </a:pPr>
            <a:r>
              <a:rPr lang="en">
                <a:solidFill>
                  <a:srgbClr val="FFFFFF"/>
                </a:solidFill>
              </a:rPr>
              <a:t>Government funding is declining</a:t>
            </a:r>
          </a:p>
          <a:p>
            <a:pPr indent="-228600" lvl="1" marL="914400" rtl="0">
              <a:spcBef>
                <a:spcPts val="0"/>
              </a:spcBef>
              <a:buClr>
                <a:srgbClr val="FFFFFF"/>
              </a:buClr>
              <a:buChar char="○"/>
            </a:pPr>
            <a:r>
              <a:rPr lang="en">
                <a:solidFill>
                  <a:srgbClr val="FFFFFF"/>
                </a:solidFill>
              </a:rPr>
              <a:t>70% of paid memberships do not renew after 1 year</a:t>
            </a:r>
          </a:p>
          <a:p>
            <a:pPr indent="-228600" lvl="1" marL="914400" rtl="0">
              <a:spcBef>
                <a:spcPts val="0"/>
              </a:spcBef>
              <a:buClr>
                <a:srgbClr val="FFFFFF"/>
              </a:buClr>
              <a:buChar char="○"/>
            </a:pPr>
            <a:r>
              <a:rPr lang="en">
                <a:solidFill>
                  <a:srgbClr val="FFFFFF"/>
                </a:solidFill>
              </a:rPr>
              <a:t>Decline in scheduled events </a:t>
            </a:r>
          </a:p>
          <a:p>
            <a:pPr indent="0" lvl="0" marL="0">
              <a:spcBef>
                <a:spcPts val="0"/>
              </a:spcBef>
              <a:buNone/>
            </a:pPr>
            <a:r>
              <a:t/>
            </a:r>
            <a:endParaRPr>
              <a:solidFill>
                <a:srgbClr val="FFFFFF"/>
              </a:solidFill>
            </a:endParaRPr>
          </a:p>
        </p:txBody>
      </p:sp>
      <p:sp>
        <p:nvSpPr>
          <p:cNvPr id="107" name="Shape 107"/>
          <p:cNvSpPr txBox="1"/>
          <p:nvPr/>
        </p:nvSpPr>
        <p:spPr>
          <a:xfrm>
            <a:off x="616500" y="1456175"/>
            <a:ext cx="546600" cy="490500"/>
          </a:xfrm>
          <a:prstGeom prst="rect">
            <a:avLst/>
          </a:prstGeom>
          <a:noFill/>
          <a:ln>
            <a:noFill/>
          </a:ln>
        </p:spPr>
        <p:txBody>
          <a:bodyPr anchorCtr="0" anchor="t" bIns="91425" lIns="91425" rIns="91425" tIns="91425">
            <a:noAutofit/>
          </a:bodyPr>
          <a:lstStyle/>
          <a:p>
            <a:pPr lvl="0">
              <a:spcBef>
                <a:spcPts val="0"/>
              </a:spcBef>
              <a:buNone/>
            </a:pPr>
            <a:r>
              <a:rPr b="1" lang="en" sz="2500">
                <a:solidFill>
                  <a:srgbClr val="FFFFFF"/>
                </a:solidFill>
              </a:rPr>
              <a:t>1)</a:t>
            </a:r>
          </a:p>
        </p:txBody>
      </p:sp>
      <p:sp>
        <p:nvSpPr>
          <p:cNvPr id="108" name="Shape 108"/>
          <p:cNvSpPr txBox="1"/>
          <p:nvPr/>
        </p:nvSpPr>
        <p:spPr>
          <a:xfrm>
            <a:off x="1263700" y="2766312"/>
            <a:ext cx="6339900" cy="1268700"/>
          </a:xfrm>
          <a:prstGeom prst="rect">
            <a:avLst/>
          </a:prstGeom>
          <a:noFill/>
          <a:ln cap="flat" cmpd="sng" w="19050">
            <a:solidFill>
              <a:srgbClr val="CCCCCC"/>
            </a:solidFill>
            <a:prstDash val="solid"/>
            <a:round/>
            <a:headEnd len="med" w="med" type="none"/>
            <a:tailEnd len="med" w="med" type="none"/>
          </a:ln>
        </p:spPr>
        <p:txBody>
          <a:bodyPr anchorCtr="0" anchor="t" bIns="91425" lIns="91425" rIns="91425" tIns="91425">
            <a:noAutofit/>
          </a:bodyPr>
          <a:lstStyle/>
          <a:p>
            <a:pPr lvl="0" marR="0" rtl="0" algn="l">
              <a:lnSpc>
                <a:spcPct val="100000"/>
              </a:lnSpc>
              <a:spcBef>
                <a:spcPts val="0"/>
              </a:spcBef>
              <a:spcAft>
                <a:spcPts val="0"/>
              </a:spcAft>
              <a:buNone/>
            </a:pPr>
            <a:r>
              <a:rPr b="1" lang="en">
                <a:solidFill>
                  <a:srgbClr val="FFFFFF"/>
                </a:solidFill>
              </a:rPr>
              <a:t>Museum Image</a:t>
            </a:r>
            <a:br>
              <a:rPr b="1" lang="en">
                <a:solidFill>
                  <a:srgbClr val="FFFFFF"/>
                </a:solidFill>
              </a:rPr>
            </a:br>
          </a:p>
          <a:p>
            <a:pPr indent="-228600" lvl="1" marL="914400" marR="0" rtl="0" algn="l">
              <a:lnSpc>
                <a:spcPct val="100000"/>
              </a:lnSpc>
              <a:spcBef>
                <a:spcPts val="0"/>
              </a:spcBef>
              <a:spcAft>
                <a:spcPts val="0"/>
              </a:spcAft>
              <a:buClr>
                <a:srgbClr val="FFFFFF"/>
              </a:buClr>
              <a:buChar char="○"/>
            </a:pPr>
            <a:r>
              <a:rPr lang="en">
                <a:solidFill>
                  <a:srgbClr val="FFFFFF"/>
                </a:solidFill>
              </a:rPr>
              <a:t>To the public, CAM has “no image”</a:t>
            </a:r>
          </a:p>
          <a:p>
            <a:pPr indent="-228600" lvl="1" marL="914400" marR="0" rtl="0" algn="l">
              <a:lnSpc>
                <a:spcPct val="100000"/>
              </a:lnSpc>
              <a:spcBef>
                <a:spcPts val="0"/>
              </a:spcBef>
              <a:spcAft>
                <a:spcPts val="0"/>
              </a:spcAft>
              <a:buClr>
                <a:srgbClr val="FFFFFF"/>
              </a:buClr>
              <a:buChar char="○"/>
            </a:pPr>
            <a:r>
              <a:rPr lang="en">
                <a:solidFill>
                  <a:srgbClr val="FFFFFF"/>
                </a:solidFill>
              </a:rPr>
              <a:t>Lack of positioning </a:t>
            </a:r>
          </a:p>
          <a:p>
            <a:pPr indent="-228600" lvl="1" marL="914400" marR="0" rtl="0" algn="l">
              <a:lnSpc>
                <a:spcPct val="100000"/>
              </a:lnSpc>
              <a:spcBef>
                <a:spcPts val="0"/>
              </a:spcBef>
              <a:spcAft>
                <a:spcPts val="0"/>
              </a:spcAft>
              <a:buClr>
                <a:srgbClr val="FFFFFF"/>
              </a:buClr>
              <a:buChar char="○"/>
            </a:pPr>
            <a:r>
              <a:rPr lang="en">
                <a:solidFill>
                  <a:srgbClr val="FFFFFF"/>
                </a:solidFill>
              </a:rPr>
              <a:t>No known advertisements </a:t>
            </a:r>
          </a:p>
          <a:p>
            <a:pPr indent="0" lvl="0" marL="0" rtl="0">
              <a:spcBef>
                <a:spcPts val="0"/>
              </a:spcBef>
              <a:buNone/>
            </a:pPr>
            <a:r>
              <a:t/>
            </a:r>
            <a:endParaRPr>
              <a:solidFill>
                <a:srgbClr val="FFFFFF"/>
              </a:solidFill>
            </a:endParaRPr>
          </a:p>
        </p:txBody>
      </p:sp>
      <p:sp>
        <p:nvSpPr>
          <p:cNvPr id="109" name="Shape 109"/>
          <p:cNvSpPr txBox="1"/>
          <p:nvPr/>
        </p:nvSpPr>
        <p:spPr>
          <a:xfrm>
            <a:off x="616500" y="3056375"/>
            <a:ext cx="546600" cy="490500"/>
          </a:xfrm>
          <a:prstGeom prst="rect">
            <a:avLst/>
          </a:prstGeom>
          <a:noFill/>
          <a:ln>
            <a:noFill/>
          </a:ln>
        </p:spPr>
        <p:txBody>
          <a:bodyPr anchorCtr="0" anchor="t" bIns="91425" lIns="91425" rIns="91425" tIns="91425">
            <a:noAutofit/>
          </a:bodyPr>
          <a:lstStyle/>
          <a:p>
            <a:pPr lvl="0" rtl="0">
              <a:spcBef>
                <a:spcPts val="0"/>
              </a:spcBef>
              <a:buNone/>
            </a:pPr>
            <a:r>
              <a:rPr b="1" lang="en" sz="2500">
                <a:solidFill>
                  <a:srgbClr val="FFFFFF"/>
                </a:solidFill>
              </a:rPr>
              <a:t>2)</a:t>
            </a:r>
          </a:p>
        </p:txBody>
      </p:sp>
      <p:sp>
        <p:nvSpPr>
          <p:cNvPr id="110" name="Shape 110"/>
          <p:cNvSpPr txBox="1"/>
          <p:nvPr/>
        </p:nvSpPr>
        <p:spPr>
          <a:xfrm>
            <a:off x="311700" y="4164400"/>
            <a:ext cx="8520600" cy="802500"/>
          </a:xfrm>
          <a:prstGeom prst="rect">
            <a:avLst/>
          </a:prstGeom>
          <a:noFill/>
          <a:ln>
            <a:noFill/>
          </a:ln>
        </p:spPr>
        <p:txBody>
          <a:bodyPr anchorCtr="0" anchor="t" bIns="91425" lIns="91425" rIns="91425" tIns="91425">
            <a:noAutofit/>
          </a:bodyPr>
          <a:lstStyle/>
          <a:p>
            <a:pPr lvl="0" rtl="0">
              <a:lnSpc>
                <a:spcPct val="150000"/>
              </a:lnSpc>
              <a:spcBef>
                <a:spcPts val="0"/>
              </a:spcBef>
              <a:spcAft>
                <a:spcPts val="1600"/>
              </a:spcAft>
              <a:buNone/>
            </a:pPr>
            <a:r>
              <a:rPr b="1" i="1" lang="en" sz="1100">
                <a:solidFill>
                  <a:schemeClr val="accent3"/>
                </a:solidFill>
                <a:latin typeface="Average"/>
                <a:ea typeface="Average"/>
                <a:cs typeface="Average"/>
                <a:sym typeface="Average"/>
              </a:rPr>
              <a:t>“By spanning both art and history, the museum offers a unique perspective on both. On the other hand, a person can only truly appreciate what we have here if they are willing to become historically literate - that is our challenge”    - </a:t>
            </a:r>
            <a:r>
              <a:rPr b="1" lang="en" sz="1100">
                <a:solidFill>
                  <a:schemeClr val="accent3"/>
                </a:solidFill>
                <a:latin typeface="Average"/>
                <a:ea typeface="Average"/>
                <a:cs typeface="Average"/>
                <a:sym typeface="Average"/>
              </a:rPr>
              <a:t>Randall Bren III (Museum Director)</a:t>
            </a:r>
          </a:p>
        </p:txBody>
      </p:sp>
      <p:pic>
        <p:nvPicPr>
          <p:cNvPr id="111" name="Shape 111"/>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112" name="Shape 112"/>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113" name="Shape 113"/>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14" name="Shape 114"/>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1" type="body"/>
          </p:nvPr>
        </p:nvSpPr>
        <p:spPr>
          <a:xfrm>
            <a:off x="440400" y="917625"/>
            <a:ext cx="8391900" cy="3794400"/>
          </a:xfrm>
          <a:prstGeom prst="rect">
            <a:avLst/>
          </a:prstGeom>
        </p:spPr>
        <p:txBody>
          <a:bodyPr anchorCtr="0" anchor="t" bIns="91425" lIns="91425" rIns="91425" tIns="91425">
            <a:noAutofit/>
          </a:bodyPr>
          <a:lstStyle/>
          <a:p>
            <a:pPr lvl="0" marR="0" rtl="0" algn="ctr">
              <a:lnSpc>
                <a:spcPct val="115000"/>
              </a:lnSpc>
              <a:spcBef>
                <a:spcPts val="0"/>
              </a:spcBef>
              <a:spcAft>
                <a:spcPts val="0"/>
              </a:spcAft>
              <a:buNone/>
            </a:pPr>
            <a:r>
              <a:t/>
            </a:r>
            <a:endParaRPr sz="1300"/>
          </a:p>
          <a:p>
            <a:pPr indent="0" lvl="0" marL="0" marR="0" rtl="0" algn="ctr">
              <a:lnSpc>
                <a:spcPct val="115000"/>
              </a:lnSpc>
              <a:spcBef>
                <a:spcPts val="0"/>
              </a:spcBef>
              <a:spcAft>
                <a:spcPts val="0"/>
              </a:spcAft>
              <a:buNone/>
            </a:pPr>
            <a:r>
              <a:rPr lang="en"/>
              <a:t>We need to stress the </a:t>
            </a:r>
            <a:r>
              <a:rPr b="1" lang="en"/>
              <a:t>uniqueness </a:t>
            </a:r>
            <a:r>
              <a:rPr lang="en"/>
              <a:t>that Coleman provides over the competitors.</a:t>
            </a:r>
          </a:p>
          <a:p>
            <a:pPr indent="0" lvl="0" marL="0" marR="0" rtl="0" algn="ctr">
              <a:lnSpc>
                <a:spcPct val="115000"/>
              </a:lnSpc>
              <a:spcBef>
                <a:spcPts val="0"/>
              </a:spcBef>
              <a:spcAft>
                <a:spcPts val="0"/>
              </a:spcAft>
              <a:buNone/>
            </a:pPr>
            <a:r>
              <a:rPr b="1" lang="en"/>
              <a:t>The Coleman Art Museum is for EVERYONE!</a:t>
            </a:r>
            <a:br>
              <a:rPr b="1" lang="en" sz="1400"/>
            </a:br>
          </a:p>
          <a:p>
            <a:pPr indent="-323850" lvl="0" marL="457200" marR="0" rtl="0" algn="l">
              <a:lnSpc>
                <a:spcPct val="115000"/>
              </a:lnSpc>
              <a:spcBef>
                <a:spcPts val="0"/>
              </a:spcBef>
              <a:spcAft>
                <a:spcPts val="1600"/>
              </a:spcAft>
              <a:buSzPct val="100000"/>
            </a:pPr>
            <a:r>
              <a:rPr lang="en" sz="1500"/>
              <a:t>Advertisements (Outdoor)</a:t>
            </a:r>
          </a:p>
          <a:p>
            <a:pPr indent="-304800" lvl="1" marL="914400" rtl="0">
              <a:spcBef>
                <a:spcPts val="0"/>
              </a:spcBef>
              <a:buSzPct val="100000"/>
            </a:pPr>
            <a:r>
              <a:rPr lang="en" sz="1200"/>
              <a:t>More general advertising to </a:t>
            </a:r>
            <a:r>
              <a:rPr b="1" lang="en" sz="1200"/>
              <a:t>solidify Coleman’s image</a:t>
            </a:r>
          </a:p>
          <a:p>
            <a:pPr indent="-304800" lvl="1" marL="914400" marR="0" rtl="0" algn="l">
              <a:lnSpc>
                <a:spcPct val="115000"/>
              </a:lnSpc>
              <a:spcBef>
                <a:spcPts val="0"/>
              </a:spcBef>
              <a:spcAft>
                <a:spcPts val="1600"/>
              </a:spcAft>
              <a:buSzPct val="100000"/>
            </a:pPr>
            <a:r>
              <a:rPr lang="en" sz="1200"/>
              <a:t>Build awareness about the museum to gain potential memberships</a:t>
            </a:r>
            <a:br>
              <a:rPr lang="en" sz="1200"/>
            </a:br>
          </a:p>
          <a:p>
            <a:pPr indent="-323850" lvl="0" marL="457200" rtl="0">
              <a:spcBef>
                <a:spcPts val="0"/>
              </a:spcBef>
              <a:buSzPct val="100000"/>
            </a:pPr>
            <a:r>
              <a:rPr lang="en" sz="1500"/>
              <a:t>Get  in contact with State Tourist Administration and make Coleman a “must-see” attraction</a:t>
            </a:r>
            <a:br>
              <a:rPr lang="en" sz="1500"/>
            </a:br>
          </a:p>
          <a:p>
            <a:pPr indent="-323850" lvl="0" marL="457200" marR="0" rtl="0" algn="l">
              <a:lnSpc>
                <a:spcPct val="115000"/>
              </a:lnSpc>
              <a:spcBef>
                <a:spcPts val="0"/>
              </a:spcBef>
              <a:spcAft>
                <a:spcPts val="1600"/>
              </a:spcAft>
              <a:buSzPct val="100000"/>
            </a:pPr>
            <a:r>
              <a:rPr lang="en" sz="1500"/>
              <a:t>Reach out to local educators to schedule field trips to the museum </a:t>
            </a:r>
            <a:br>
              <a:rPr lang="en" sz="1500"/>
            </a:br>
          </a:p>
          <a:p>
            <a:pPr indent="-323850" lvl="0" marL="457200" marR="0" rtl="0" algn="l">
              <a:lnSpc>
                <a:spcPct val="115000"/>
              </a:lnSpc>
              <a:spcBef>
                <a:spcPts val="0"/>
              </a:spcBef>
              <a:spcAft>
                <a:spcPts val="1600"/>
              </a:spcAft>
              <a:buSzPct val="100000"/>
            </a:pPr>
            <a:r>
              <a:rPr lang="en" sz="1500"/>
              <a:t>Enhance member benefits to retain our customers</a:t>
            </a:r>
          </a:p>
          <a:p>
            <a:pPr indent="-304800" lvl="1" marL="914400" rtl="0">
              <a:spcBef>
                <a:spcPts val="0"/>
              </a:spcBef>
              <a:buSzPct val="100000"/>
            </a:pPr>
            <a:r>
              <a:rPr lang="en" sz="1200"/>
              <a:t>$30 annual memberships for students and senior citizens </a:t>
            </a:r>
          </a:p>
          <a:p>
            <a:pPr indent="0" lvl="0" marL="457200" marR="0" rtl="0" algn="l">
              <a:lnSpc>
                <a:spcPct val="115000"/>
              </a:lnSpc>
              <a:spcBef>
                <a:spcPts val="0"/>
              </a:spcBef>
              <a:spcAft>
                <a:spcPts val="1600"/>
              </a:spcAft>
              <a:buNone/>
            </a:pPr>
            <a:r>
              <a:t/>
            </a:r>
            <a:endParaRPr/>
          </a:p>
          <a:p>
            <a:pPr indent="0" lvl="0" marL="0" marR="0" rtl="0" algn="l">
              <a:lnSpc>
                <a:spcPct val="115000"/>
              </a:lnSpc>
              <a:spcBef>
                <a:spcPts val="0"/>
              </a:spcBef>
              <a:spcAft>
                <a:spcPts val="1600"/>
              </a:spcAft>
              <a:buNone/>
            </a:pPr>
            <a:r>
              <a:t/>
            </a:r>
            <a:endParaRPr/>
          </a:p>
          <a:p>
            <a:pPr lvl="0" rtl="0">
              <a:spcBef>
                <a:spcPts val="0"/>
              </a:spcBef>
              <a:buNone/>
            </a:pPr>
            <a:r>
              <a:t/>
            </a:r>
            <a:endParaRPr/>
          </a:p>
        </p:txBody>
      </p:sp>
      <p:sp>
        <p:nvSpPr>
          <p:cNvPr id="120" name="Shape 120"/>
          <p:cNvSpPr txBox="1"/>
          <p:nvPr>
            <p:ph type="title"/>
          </p:nvPr>
        </p:nvSpPr>
        <p:spPr>
          <a:xfrm>
            <a:off x="311700" y="38200"/>
            <a:ext cx="8520600" cy="917400"/>
          </a:xfrm>
          <a:prstGeom prst="rect">
            <a:avLst/>
          </a:prstGeom>
        </p:spPr>
        <p:txBody>
          <a:bodyPr anchorCtr="0" anchor="t" bIns="91425" lIns="91425" rIns="91425" tIns="91425">
            <a:noAutofit/>
          </a:bodyPr>
          <a:lstStyle/>
          <a:p>
            <a:pPr lvl="0" rtl="0">
              <a:spcBef>
                <a:spcPts val="0"/>
              </a:spcBef>
              <a:buNone/>
            </a:pPr>
            <a:r>
              <a:rPr lang="en"/>
              <a:t>The </a:t>
            </a:r>
            <a:r>
              <a:rPr lang="en" sz="4800"/>
              <a:t>BIG </a:t>
            </a:r>
            <a:r>
              <a:rPr lang="en"/>
              <a:t>Idea </a:t>
            </a:r>
          </a:p>
        </p:txBody>
      </p:sp>
      <p:pic>
        <p:nvPicPr>
          <p:cNvPr id="121" name="Shape 121"/>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122" name="Shape 122"/>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123" name="Shape 123"/>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24" name="Shape 124"/>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96700" y="171025"/>
            <a:ext cx="8520600" cy="572700"/>
          </a:xfrm>
          <a:prstGeom prst="rect">
            <a:avLst/>
          </a:prstGeom>
        </p:spPr>
        <p:txBody>
          <a:bodyPr anchorCtr="0" anchor="t" bIns="91425" lIns="91425" rIns="91425" tIns="91425">
            <a:noAutofit/>
          </a:bodyPr>
          <a:lstStyle/>
          <a:p>
            <a:pPr lvl="0">
              <a:spcBef>
                <a:spcPts val="0"/>
              </a:spcBef>
              <a:buNone/>
            </a:pPr>
            <a:r>
              <a:rPr lang="en" sz="2500"/>
              <a:t>Let’s Give Them Something to Talk About!</a:t>
            </a:r>
          </a:p>
        </p:txBody>
      </p:sp>
      <p:pic>
        <p:nvPicPr>
          <p:cNvPr id="130" name="Shape 130"/>
          <p:cNvPicPr preferRelativeResize="0"/>
          <p:nvPr/>
        </p:nvPicPr>
        <p:blipFill rotWithShape="1">
          <a:blip r:embed="rId3">
            <a:alphaModFix/>
          </a:blip>
          <a:srcRect b="7304" l="0" r="0" t="0"/>
          <a:stretch/>
        </p:blipFill>
        <p:spPr>
          <a:xfrm>
            <a:off x="6025454" y="1535805"/>
            <a:ext cx="2658140" cy="963932"/>
          </a:xfrm>
          <a:prstGeom prst="rect">
            <a:avLst/>
          </a:prstGeom>
          <a:noFill/>
          <a:ln cap="flat" cmpd="sng" w="19050">
            <a:solidFill>
              <a:srgbClr val="000000"/>
            </a:solidFill>
            <a:prstDash val="solid"/>
            <a:round/>
            <a:headEnd len="med" w="med" type="none"/>
            <a:tailEnd len="med" w="med" type="none"/>
          </a:ln>
        </p:spPr>
      </p:pic>
      <p:pic>
        <p:nvPicPr>
          <p:cNvPr id="131" name="Shape 131"/>
          <p:cNvPicPr preferRelativeResize="0"/>
          <p:nvPr/>
        </p:nvPicPr>
        <p:blipFill>
          <a:blip r:embed="rId4">
            <a:alphaModFix/>
          </a:blip>
          <a:stretch>
            <a:fillRect/>
          </a:stretch>
        </p:blipFill>
        <p:spPr>
          <a:xfrm>
            <a:off x="7820207" y="312399"/>
            <a:ext cx="873291" cy="1077292"/>
          </a:xfrm>
          <a:prstGeom prst="rect">
            <a:avLst/>
          </a:prstGeom>
          <a:noFill/>
          <a:ln cap="flat" cmpd="sng" w="19050">
            <a:solidFill>
              <a:srgbClr val="000000"/>
            </a:solidFill>
            <a:prstDash val="solid"/>
            <a:round/>
            <a:headEnd len="med" w="med" type="none"/>
            <a:tailEnd len="med" w="med" type="none"/>
          </a:ln>
        </p:spPr>
      </p:pic>
      <p:pic>
        <p:nvPicPr>
          <p:cNvPr id="132" name="Shape 132"/>
          <p:cNvPicPr preferRelativeResize="0"/>
          <p:nvPr/>
        </p:nvPicPr>
        <p:blipFill>
          <a:blip r:embed="rId5">
            <a:alphaModFix/>
          </a:blip>
          <a:stretch>
            <a:fillRect/>
          </a:stretch>
        </p:blipFill>
        <p:spPr>
          <a:xfrm>
            <a:off x="6008449" y="392932"/>
            <a:ext cx="1484901" cy="963932"/>
          </a:xfrm>
          <a:prstGeom prst="rect">
            <a:avLst/>
          </a:prstGeom>
          <a:noFill/>
          <a:ln cap="flat" cmpd="sng" w="28575">
            <a:solidFill>
              <a:srgbClr val="000000"/>
            </a:solidFill>
            <a:prstDash val="solid"/>
            <a:round/>
            <a:headEnd len="med" w="med" type="none"/>
            <a:tailEnd len="med" w="med" type="none"/>
          </a:ln>
        </p:spPr>
      </p:pic>
      <p:sp>
        <p:nvSpPr>
          <p:cNvPr id="133" name="Shape 133"/>
          <p:cNvSpPr txBox="1"/>
          <p:nvPr/>
        </p:nvSpPr>
        <p:spPr>
          <a:xfrm>
            <a:off x="907850" y="1148675"/>
            <a:ext cx="4244400" cy="714900"/>
          </a:xfrm>
          <a:prstGeom prst="rect">
            <a:avLst/>
          </a:prstGeom>
          <a:noFill/>
          <a:ln>
            <a:noFill/>
          </a:ln>
        </p:spPr>
        <p:txBody>
          <a:bodyPr anchorCtr="0" anchor="t" bIns="91425" lIns="91425" rIns="91425" tIns="91425">
            <a:noAutofit/>
          </a:bodyPr>
          <a:lstStyle/>
          <a:p>
            <a:pPr lvl="0">
              <a:spcBef>
                <a:spcPts val="0"/>
              </a:spcBef>
              <a:buNone/>
            </a:pPr>
            <a:r>
              <a:rPr lang="en" sz="1300">
                <a:solidFill>
                  <a:srgbClr val="FFFFFF"/>
                </a:solidFill>
              </a:rPr>
              <a:t>Placing light and slightly comical advertisements in the surrounding towns, to draw attention to the CAM as a “must-see” attraction and will keep consumers eager to see what they’ll have next!</a:t>
            </a:r>
          </a:p>
        </p:txBody>
      </p:sp>
      <p:pic>
        <p:nvPicPr>
          <p:cNvPr id="134" name="Shape 134"/>
          <p:cNvPicPr preferRelativeResize="0"/>
          <p:nvPr/>
        </p:nvPicPr>
        <p:blipFill rotWithShape="1">
          <a:blip r:embed="rId6">
            <a:alphaModFix/>
          </a:blip>
          <a:srcRect b="72818" l="0" r="0" t="24789"/>
          <a:stretch/>
        </p:blipFill>
        <p:spPr>
          <a:xfrm>
            <a:off x="4810449" y="5020450"/>
            <a:ext cx="4810448" cy="123049"/>
          </a:xfrm>
          <a:prstGeom prst="rect">
            <a:avLst/>
          </a:prstGeom>
          <a:noFill/>
          <a:ln>
            <a:noFill/>
          </a:ln>
        </p:spPr>
      </p:pic>
      <p:pic>
        <p:nvPicPr>
          <p:cNvPr id="135" name="Shape 135"/>
          <p:cNvPicPr preferRelativeResize="0"/>
          <p:nvPr/>
        </p:nvPicPr>
        <p:blipFill rotWithShape="1">
          <a:blip r:embed="rId6">
            <a:alphaModFix/>
          </a:blip>
          <a:srcRect b="72818" l="0" r="0" t="24789"/>
          <a:stretch/>
        </p:blipFill>
        <p:spPr>
          <a:xfrm>
            <a:off x="0" y="0"/>
            <a:ext cx="4810448" cy="123049"/>
          </a:xfrm>
          <a:prstGeom prst="rect">
            <a:avLst/>
          </a:prstGeom>
          <a:noFill/>
          <a:ln>
            <a:noFill/>
          </a:ln>
        </p:spPr>
      </p:pic>
      <p:pic>
        <p:nvPicPr>
          <p:cNvPr id="136" name="Shape 136"/>
          <p:cNvPicPr preferRelativeResize="0"/>
          <p:nvPr/>
        </p:nvPicPr>
        <p:blipFill rotWithShape="1">
          <a:blip r:embed="rId6">
            <a:alphaModFix/>
          </a:blip>
          <a:srcRect b="72818" l="0" r="0" t="24789"/>
          <a:stretch/>
        </p:blipFill>
        <p:spPr>
          <a:xfrm>
            <a:off x="4810449" y="0"/>
            <a:ext cx="4810448" cy="123049"/>
          </a:xfrm>
          <a:prstGeom prst="rect">
            <a:avLst/>
          </a:prstGeom>
          <a:noFill/>
          <a:ln>
            <a:noFill/>
          </a:ln>
        </p:spPr>
      </p:pic>
      <p:pic>
        <p:nvPicPr>
          <p:cNvPr id="137" name="Shape 137"/>
          <p:cNvPicPr preferRelativeResize="0"/>
          <p:nvPr/>
        </p:nvPicPr>
        <p:blipFill rotWithShape="1">
          <a:blip r:embed="rId6">
            <a:alphaModFix/>
          </a:blip>
          <a:srcRect b="72818" l="0" r="0" t="24789"/>
          <a:stretch/>
        </p:blipFill>
        <p:spPr>
          <a:xfrm>
            <a:off x="0" y="5020450"/>
            <a:ext cx="4810448" cy="123049"/>
          </a:xfrm>
          <a:prstGeom prst="rect">
            <a:avLst/>
          </a:prstGeom>
          <a:noFill/>
          <a:ln>
            <a:noFill/>
          </a:ln>
        </p:spPr>
      </p:pic>
      <p:graphicFrame>
        <p:nvGraphicFramePr>
          <p:cNvPr id="138" name="Shape 138"/>
          <p:cNvGraphicFramePr/>
          <p:nvPr/>
        </p:nvGraphicFramePr>
        <p:xfrm>
          <a:off x="952500" y="2686050"/>
          <a:ext cx="3000000" cy="3000000"/>
        </p:xfrm>
        <a:graphic>
          <a:graphicData uri="http://schemas.openxmlformats.org/drawingml/2006/table">
            <a:tbl>
              <a:tblPr>
                <a:noFill/>
                <a:tableStyleId>{3B2C3306-ADE5-499F-8D37-C1D13F8EC5F1}</a:tableStyleId>
              </a:tblPr>
              <a:tblGrid>
                <a:gridCol w="3619500"/>
                <a:gridCol w="3619500"/>
              </a:tblGrid>
              <a:tr h="381000">
                <a:tc>
                  <a:txBody>
                    <a:bodyPr>
                      <a:noAutofit/>
                    </a:bodyPr>
                    <a:lstStyle/>
                    <a:p>
                      <a:pPr lvl="0" rtl="0" algn="ctr">
                        <a:spcBef>
                          <a:spcPts val="0"/>
                        </a:spcBef>
                        <a:buNone/>
                      </a:pPr>
                      <a:r>
                        <a:rPr b="1" lang="en" sz="1800">
                          <a:solidFill>
                            <a:srgbClr val="B7B7B7"/>
                          </a:solidFill>
                        </a:rPr>
                        <a:t>Pros</a:t>
                      </a:r>
                    </a:p>
                  </a:txBody>
                  <a:tcPr marT="91425" marB="91425" marR="91425" marL="91425">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rtl="0" algn="ctr">
                        <a:spcBef>
                          <a:spcPts val="0"/>
                        </a:spcBef>
                        <a:buNone/>
                      </a:pPr>
                      <a:r>
                        <a:rPr b="1" lang="en" sz="1800">
                          <a:solidFill>
                            <a:srgbClr val="B7B7B7"/>
                          </a:solidFill>
                        </a:rPr>
                        <a:t>Cons</a:t>
                      </a:r>
                    </a:p>
                  </a:txBody>
                  <a:tcPr marT="91425" marB="91425" marR="91425" marL="91425">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bl>
          </a:graphicData>
        </a:graphic>
      </p:graphicFrame>
      <p:graphicFrame>
        <p:nvGraphicFramePr>
          <p:cNvPr id="139" name="Shape 139"/>
          <p:cNvGraphicFramePr/>
          <p:nvPr/>
        </p:nvGraphicFramePr>
        <p:xfrm>
          <a:off x="950150" y="3145125"/>
          <a:ext cx="3000000" cy="3000000"/>
        </p:xfrm>
        <a:graphic>
          <a:graphicData uri="http://schemas.openxmlformats.org/drawingml/2006/table">
            <a:tbl>
              <a:tblPr>
                <a:noFill/>
                <a:tableStyleId>{3B2C3306-ADE5-499F-8D37-C1D13F8EC5F1}</a:tableStyleId>
              </a:tblPr>
              <a:tblGrid>
                <a:gridCol w="3624825"/>
              </a:tblGrid>
              <a:tr h="438175">
                <a:tc>
                  <a:txBody>
                    <a:bodyPr>
                      <a:noAutofit/>
                    </a:bodyPr>
                    <a:lstStyle/>
                    <a:p>
                      <a:pPr lvl="0" rtl="0">
                        <a:spcBef>
                          <a:spcPts val="0"/>
                        </a:spcBef>
                        <a:buNone/>
                      </a:pPr>
                      <a:r>
                        <a:rPr lang="en">
                          <a:solidFill>
                            <a:srgbClr val="CCCCCC"/>
                          </a:solidFill>
                        </a:rPr>
                        <a:t>Competitors are doing it</a:t>
                      </a:r>
                    </a:p>
                  </a:txBody>
                  <a:tcPr marT="91425" marB="91425" marR="91425" marL="91425"/>
                </a:tc>
              </a:tr>
              <a:tr h="534275">
                <a:tc>
                  <a:txBody>
                    <a:bodyPr>
                      <a:noAutofit/>
                    </a:bodyPr>
                    <a:lstStyle/>
                    <a:p>
                      <a:pPr lvl="0" rtl="0">
                        <a:spcBef>
                          <a:spcPts val="0"/>
                        </a:spcBef>
                        <a:buNone/>
                      </a:pPr>
                      <a:r>
                        <a:rPr lang="en">
                          <a:solidFill>
                            <a:srgbClr val="CCCCCC"/>
                          </a:solidFill>
                        </a:rPr>
                        <a:t>Bring in awareness to locals and tourists who might otherwise be unaware</a:t>
                      </a:r>
                    </a:p>
                  </a:txBody>
                  <a:tcPr marT="91425" marB="91425" marR="91425" marL="91425"/>
                </a:tc>
              </a:tr>
              <a:tr h="498475">
                <a:tc>
                  <a:txBody>
                    <a:bodyPr>
                      <a:noAutofit/>
                    </a:bodyPr>
                    <a:lstStyle/>
                    <a:p>
                      <a:pPr lvl="0" rtl="0">
                        <a:spcBef>
                          <a:spcPts val="0"/>
                        </a:spcBef>
                        <a:buNone/>
                      </a:pPr>
                      <a:r>
                        <a:rPr lang="en">
                          <a:solidFill>
                            <a:srgbClr val="CCCCCC"/>
                          </a:solidFill>
                        </a:rPr>
                        <a:t>Has proven to bring in additional visitations</a:t>
                      </a:r>
                    </a:p>
                  </a:txBody>
                  <a:tcPr marT="91425" marB="91425" marR="91425" marL="91425"/>
                </a:tc>
              </a:tr>
            </a:tbl>
          </a:graphicData>
        </a:graphic>
      </p:graphicFrame>
      <p:graphicFrame>
        <p:nvGraphicFramePr>
          <p:cNvPr id="140" name="Shape 140"/>
          <p:cNvGraphicFramePr/>
          <p:nvPr/>
        </p:nvGraphicFramePr>
        <p:xfrm>
          <a:off x="4575500" y="3145125"/>
          <a:ext cx="3000000" cy="3000000"/>
        </p:xfrm>
        <a:graphic>
          <a:graphicData uri="http://schemas.openxmlformats.org/drawingml/2006/table">
            <a:tbl>
              <a:tblPr>
                <a:noFill/>
                <a:tableStyleId>{3B2C3306-ADE5-499F-8D37-C1D13F8EC5F1}</a:tableStyleId>
              </a:tblPr>
              <a:tblGrid>
                <a:gridCol w="3624825"/>
              </a:tblGrid>
              <a:tr h="569500">
                <a:tc>
                  <a:txBody>
                    <a:bodyPr>
                      <a:noAutofit/>
                    </a:bodyPr>
                    <a:lstStyle/>
                    <a:p>
                      <a:pPr lvl="0" rtl="0">
                        <a:spcBef>
                          <a:spcPts val="0"/>
                        </a:spcBef>
                        <a:buNone/>
                      </a:pPr>
                      <a:r>
                        <a:rPr lang="en">
                          <a:solidFill>
                            <a:srgbClr val="CCCCCC"/>
                          </a:solidFill>
                        </a:rPr>
                        <a:t>Cost</a:t>
                      </a:r>
                    </a:p>
                  </a:txBody>
                  <a:tcPr marT="91425" marB="91425" marR="91425" marL="91425"/>
                </a:tc>
              </a:tr>
              <a:tr h="459475">
                <a:tc>
                  <a:txBody>
                    <a:bodyPr>
                      <a:noAutofit/>
                    </a:bodyPr>
                    <a:lstStyle/>
                    <a:p>
                      <a:pPr lvl="0" rtl="0">
                        <a:spcBef>
                          <a:spcPts val="0"/>
                        </a:spcBef>
                        <a:buNone/>
                      </a:pPr>
                      <a:r>
                        <a:rPr lang="en">
                          <a:solidFill>
                            <a:srgbClr val="CCCCCC"/>
                          </a:solidFill>
                        </a:rPr>
                        <a:t>Could devalue the museums image</a:t>
                      </a:r>
                    </a:p>
                  </a:txBody>
                  <a:tcPr marT="91425" marB="91425" marR="91425" marL="91425"/>
                </a:tc>
              </a:tr>
            </a:tbl>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grpSp>
        <p:nvGrpSpPr>
          <p:cNvPr id="145" name="Shape 145"/>
          <p:cNvGrpSpPr/>
          <p:nvPr/>
        </p:nvGrpSpPr>
        <p:grpSpPr>
          <a:xfrm>
            <a:off x="1094056" y="3034352"/>
            <a:ext cx="4024993" cy="1850205"/>
            <a:chOff x="524594" y="2074244"/>
            <a:chExt cx="5003100" cy="2010000"/>
          </a:xfrm>
        </p:grpSpPr>
        <p:sp>
          <p:nvSpPr>
            <p:cNvPr id="146" name="Shape 146"/>
            <p:cNvSpPr txBox="1"/>
            <p:nvPr/>
          </p:nvSpPr>
          <p:spPr>
            <a:xfrm>
              <a:off x="524594" y="2074244"/>
              <a:ext cx="5003100" cy="2010000"/>
            </a:xfrm>
            <a:prstGeom prst="rect">
              <a:avLst/>
            </a:prstGeom>
            <a:solidFill>
              <a:srgbClr val="D9D9D9"/>
            </a:solidFill>
            <a:ln cap="flat" cmpd="sng" w="2857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latin typeface="Verdana"/>
                  <a:ea typeface="Verdana"/>
                  <a:cs typeface="Verdana"/>
                  <a:sym typeface="Verdana"/>
                </a:rPr>
                <a:t>The Coleman Museum is </a:t>
              </a:r>
              <a:r>
                <a:rPr b="1" lang="en" sz="900">
                  <a:latin typeface="Verdana"/>
                  <a:ea typeface="Verdana"/>
                  <a:cs typeface="Verdana"/>
                  <a:sym typeface="Verdana"/>
                </a:rPr>
                <a:t>the only</a:t>
              </a:r>
              <a:r>
                <a:rPr lang="en" sz="900">
                  <a:latin typeface="Verdana"/>
                  <a:ea typeface="Verdana"/>
                  <a:cs typeface="Verdana"/>
                  <a:sym typeface="Verdana"/>
                </a:rPr>
                <a:t> museum in Fannel Country that provides a unique experience.</a:t>
              </a:r>
            </a:p>
            <a:p>
              <a:pPr lvl="0" rtl="0" algn="ctr">
                <a:spcBef>
                  <a:spcPts val="0"/>
                </a:spcBef>
                <a:buNone/>
              </a:pPr>
              <a:r>
                <a:t/>
              </a:r>
              <a:endParaRPr sz="900">
                <a:latin typeface="Verdana"/>
                <a:ea typeface="Verdana"/>
                <a:cs typeface="Verdana"/>
                <a:sym typeface="Verdana"/>
              </a:endParaRPr>
            </a:p>
            <a:p>
              <a:pPr lvl="0" rtl="0" algn="ctr">
                <a:spcBef>
                  <a:spcPts val="0"/>
                </a:spcBef>
                <a:buNone/>
              </a:pPr>
              <a:r>
                <a:rPr lang="en" sz="900">
                  <a:latin typeface="Verdana"/>
                  <a:ea typeface="Verdana"/>
                  <a:cs typeface="Verdana"/>
                  <a:sym typeface="Verdana"/>
                </a:rPr>
                <a:t>Whether you are an artist, history fanatic, or someone who wants to get the most out of their weekends - there is something for you at the Art Coleman Museum. </a:t>
              </a:r>
            </a:p>
            <a:p>
              <a:pPr lvl="0" rtl="0" algn="ctr">
                <a:spcBef>
                  <a:spcPts val="0"/>
                </a:spcBef>
                <a:buNone/>
              </a:pPr>
              <a:r>
                <a:t/>
              </a:r>
              <a:endParaRPr sz="900">
                <a:latin typeface="Verdana"/>
                <a:ea typeface="Verdana"/>
                <a:cs typeface="Verdana"/>
                <a:sym typeface="Verdana"/>
              </a:endParaRPr>
            </a:p>
            <a:p>
              <a:pPr lvl="0" rtl="0" algn="ctr">
                <a:spcBef>
                  <a:spcPts val="0"/>
                </a:spcBef>
                <a:buNone/>
              </a:pPr>
              <a:r>
                <a:t/>
              </a:r>
              <a:endParaRPr sz="900">
                <a:latin typeface="Verdana"/>
                <a:ea typeface="Verdana"/>
                <a:cs typeface="Verdana"/>
                <a:sym typeface="Verdana"/>
              </a:endParaRPr>
            </a:p>
            <a:p>
              <a:pPr lvl="0" rtl="0" algn="l">
                <a:spcBef>
                  <a:spcPts val="0"/>
                </a:spcBef>
                <a:buNone/>
              </a:pPr>
              <a:r>
                <a:t/>
              </a:r>
              <a:endParaRPr sz="900">
                <a:latin typeface="Verdana"/>
                <a:ea typeface="Verdana"/>
                <a:cs typeface="Verdana"/>
                <a:sym typeface="Verdana"/>
              </a:endParaRPr>
            </a:p>
            <a:p>
              <a:pPr lvl="0" rtl="0" algn="l">
                <a:spcBef>
                  <a:spcPts val="0"/>
                </a:spcBef>
                <a:buNone/>
              </a:pPr>
              <a:r>
                <a:t/>
              </a:r>
              <a:endParaRPr sz="900">
                <a:latin typeface="Verdana"/>
                <a:ea typeface="Verdana"/>
                <a:cs typeface="Verdana"/>
                <a:sym typeface="Verdana"/>
              </a:endParaRPr>
            </a:p>
            <a:p>
              <a:pPr lvl="0" rtl="0" algn="ctr">
                <a:spcBef>
                  <a:spcPts val="0"/>
                </a:spcBef>
                <a:buNone/>
              </a:pPr>
              <a:r>
                <a:rPr b="1" lang="en" sz="900">
                  <a:latin typeface="Verdana"/>
                  <a:ea typeface="Verdana"/>
                  <a:cs typeface="Verdana"/>
                  <a:sym typeface="Verdana"/>
                </a:rPr>
                <a:t>Visit today and discover something new!</a:t>
              </a:r>
            </a:p>
          </p:txBody>
        </p:sp>
        <p:sp>
          <p:nvSpPr>
            <p:cNvPr id="147" name="Shape 147"/>
            <p:cNvSpPr txBox="1"/>
            <p:nvPr/>
          </p:nvSpPr>
          <p:spPr>
            <a:xfrm>
              <a:off x="1712428" y="3160341"/>
              <a:ext cx="2627399" cy="3657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u="sng">
                  <a:latin typeface="Impact"/>
                  <a:ea typeface="Impact"/>
                  <a:cs typeface="Impact"/>
                  <a:sym typeface="Impact"/>
                </a:rPr>
                <a:t>The Coleman Art Museum </a:t>
              </a:r>
            </a:p>
          </p:txBody>
        </p:sp>
      </p:grpSp>
      <p:grpSp>
        <p:nvGrpSpPr>
          <p:cNvPr id="148" name="Shape 148"/>
          <p:cNvGrpSpPr/>
          <p:nvPr/>
        </p:nvGrpSpPr>
        <p:grpSpPr>
          <a:xfrm>
            <a:off x="5370146" y="1176474"/>
            <a:ext cx="2309140" cy="1540541"/>
            <a:chOff x="2133862" y="3814091"/>
            <a:chExt cx="2117700" cy="976200"/>
          </a:xfrm>
        </p:grpSpPr>
        <p:sp>
          <p:nvSpPr>
            <p:cNvPr id="149" name="Shape 149"/>
            <p:cNvSpPr txBox="1"/>
            <p:nvPr/>
          </p:nvSpPr>
          <p:spPr>
            <a:xfrm>
              <a:off x="2133862" y="3814091"/>
              <a:ext cx="2117700" cy="976200"/>
            </a:xfrm>
            <a:prstGeom prst="rect">
              <a:avLst/>
            </a:prstGeom>
            <a:solidFill>
              <a:srgbClr val="D9D9D9"/>
            </a:solidFill>
            <a:ln cap="flat" cmpd="sng" w="2857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800">
                  <a:latin typeface="Verdana"/>
                  <a:ea typeface="Verdana"/>
                  <a:cs typeface="Verdana"/>
                  <a:sym typeface="Verdana"/>
                </a:rPr>
                <a:t>Located in the heart of Fannel County with public transportation and parking close by. Best of all, it’s </a:t>
              </a:r>
              <a:r>
                <a:rPr b="1" i="1" lang="en" sz="800">
                  <a:latin typeface="Verdana"/>
                  <a:ea typeface="Verdana"/>
                  <a:cs typeface="Verdana"/>
                  <a:sym typeface="Verdana"/>
                </a:rPr>
                <a:t>free</a:t>
              </a:r>
              <a:r>
                <a:rPr lang="en" sz="800">
                  <a:latin typeface="Verdana"/>
                  <a:ea typeface="Verdana"/>
                  <a:cs typeface="Verdana"/>
                  <a:sym typeface="Verdana"/>
                </a:rPr>
                <a:t>!</a:t>
              </a:r>
            </a:p>
            <a:p>
              <a:pPr lvl="0" rtl="0" algn="ctr">
                <a:spcBef>
                  <a:spcPts val="0"/>
                </a:spcBef>
                <a:buNone/>
              </a:pPr>
              <a:r>
                <a:t/>
              </a:r>
              <a:endParaRPr sz="900">
                <a:latin typeface="Verdana"/>
                <a:ea typeface="Verdana"/>
                <a:cs typeface="Verdana"/>
                <a:sym typeface="Verdana"/>
              </a:endParaRPr>
            </a:p>
            <a:p>
              <a:pPr lvl="0" rtl="0" algn="ctr">
                <a:spcBef>
                  <a:spcPts val="0"/>
                </a:spcBef>
                <a:buNone/>
              </a:pPr>
              <a:r>
                <a:t/>
              </a:r>
              <a:endParaRPr sz="900">
                <a:latin typeface="Verdana"/>
                <a:ea typeface="Verdana"/>
                <a:cs typeface="Verdana"/>
                <a:sym typeface="Verdana"/>
              </a:endParaRPr>
            </a:p>
            <a:p>
              <a:pPr lvl="0" rtl="0" algn="ctr">
                <a:spcBef>
                  <a:spcPts val="0"/>
                </a:spcBef>
                <a:buNone/>
              </a:pPr>
              <a:r>
                <a:rPr lang="en" sz="900">
                  <a:latin typeface="Verdana"/>
                  <a:ea typeface="Verdana"/>
                  <a:cs typeface="Verdana"/>
                  <a:sym typeface="Verdana"/>
                </a:rPr>
                <a:t> </a:t>
              </a:r>
            </a:p>
            <a:p>
              <a:pPr lvl="0" rtl="0" algn="l">
                <a:spcBef>
                  <a:spcPts val="0"/>
                </a:spcBef>
                <a:buNone/>
              </a:pPr>
              <a:r>
                <a:t/>
              </a:r>
              <a:endParaRPr sz="900">
                <a:latin typeface="Verdana"/>
                <a:ea typeface="Verdana"/>
                <a:cs typeface="Verdana"/>
                <a:sym typeface="Verdana"/>
              </a:endParaRPr>
            </a:p>
            <a:p>
              <a:pPr lvl="0" rtl="0" algn="ctr">
                <a:spcBef>
                  <a:spcPts val="0"/>
                </a:spcBef>
                <a:buNone/>
              </a:pPr>
              <a:r>
                <a:rPr b="1" lang="en" sz="700">
                  <a:latin typeface="Verdana"/>
                  <a:ea typeface="Verdana"/>
                  <a:cs typeface="Verdana"/>
                  <a:sym typeface="Verdana"/>
                </a:rPr>
                <a:t>Stir your curiosity.</a:t>
              </a:r>
            </a:p>
            <a:p>
              <a:pPr lvl="0" rtl="0" algn="ctr">
                <a:spcBef>
                  <a:spcPts val="0"/>
                </a:spcBef>
                <a:buNone/>
              </a:pPr>
              <a:r>
                <a:rPr b="1" lang="en" sz="700">
                  <a:latin typeface="Verdana"/>
                  <a:ea typeface="Verdana"/>
                  <a:cs typeface="Verdana"/>
                  <a:sym typeface="Verdana"/>
                </a:rPr>
                <a:t>Stop by today and discover something new!</a:t>
              </a:r>
            </a:p>
            <a:p>
              <a:pPr lvl="0" rtl="0">
                <a:spcBef>
                  <a:spcPts val="0"/>
                </a:spcBef>
                <a:buNone/>
              </a:pPr>
              <a:r>
                <a:t/>
              </a:r>
              <a:endParaRPr sz="700"/>
            </a:p>
          </p:txBody>
        </p:sp>
        <p:sp>
          <p:nvSpPr>
            <p:cNvPr id="150" name="Shape 150"/>
            <p:cNvSpPr txBox="1"/>
            <p:nvPr/>
          </p:nvSpPr>
          <p:spPr>
            <a:xfrm>
              <a:off x="2474956" y="4163815"/>
              <a:ext cx="1435500" cy="226500"/>
            </a:xfrm>
            <a:prstGeom prst="rect">
              <a:avLst/>
            </a:prstGeom>
            <a:solidFill>
              <a:srgbClr val="D9D9D9"/>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000" u="sng">
                  <a:latin typeface="Impact"/>
                  <a:ea typeface="Impact"/>
                  <a:cs typeface="Impact"/>
                  <a:sym typeface="Impact"/>
                </a:rPr>
                <a:t>The Coleman Art Museum </a:t>
              </a:r>
            </a:p>
          </p:txBody>
        </p:sp>
      </p:grpSp>
      <p:grpSp>
        <p:nvGrpSpPr>
          <p:cNvPr id="151" name="Shape 151"/>
          <p:cNvGrpSpPr/>
          <p:nvPr/>
        </p:nvGrpSpPr>
        <p:grpSpPr>
          <a:xfrm>
            <a:off x="1730148" y="1155574"/>
            <a:ext cx="3045937" cy="1615050"/>
            <a:chOff x="3274975" y="1592063"/>
            <a:chExt cx="3508335" cy="1897157"/>
          </a:xfrm>
        </p:grpSpPr>
        <p:pic>
          <p:nvPicPr>
            <p:cNvPr id="152" name="Shape 152"/>
            <p:cNvPicPr preferRelativeResize="0"/>
            <p:nvPr/>
          </p:nvPicPr>
          <p:blipFill>
            <a:blip r:embed="rId3">
              <a:alphaModFix/>
            </a:blip>
            <a:stretch>
              <a:fillRect/>
            </a:stretch>
          </p:blipFill>
          <p:spPr>
            <a:xfrm>
              <a:off x="3410601" y="1592063"/>
              <a:ext cx="3372708" cy="1897157"/>
            </a:xfrm>
            <a:prstGeom prst="rect">
              <a:avLst/>
            </a:prstGeom>
            <a:noFill/>
            <a:ln cap="flat" cmpd="sng" w="28575">
              <a:solidFill>
                <a:srgbClr val="000000"/>
              </a:solidFill>
              <a:prstDash val="solid"/>
              <a:round/>
              <a:headEnd len="med" w="med" type="none"/>
              <a:tailEnd len="med" w="med" type="none"/>
            </a:ln>
          </p:spPr>
        </p:pic>
        <p:sp>
          <p:nvSpPr>
            <p:cNvPr id="153" name="Shape 153"/>
            <p:cNvSpPr/>
            <p:nvPr/>
          </p:nvSpPr>
          <p:spPr>
            <a:xfrm>
              <a:off x="5698006" y="1827586"/>
              <a:ext cx="713700" cy="511200"/>
            </a:xfrm>
            <a:prstGeom prst="wedgeEllipseCallout">
              <a:avLst>
                <a:gd fmla="val -20833" name="adj1"/>
                <a:gd fmla="val 62500" name="adj2"/>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700"/>
            </a:p>
          </p:txBody>
        </p:sp>
        <p:sp>
          <p:nvSpPr>
            <p:cNvPr id="154" name="Shape 154"/>
            <p:cNvSpPr/>
            <p:nvPr/>
          </p:nvSpPr>
          <p:spPr>
            <a:xfrm>
              <a:off x="3274975" y="1592425"/>
              <a:ext cx="1387500" cy="572700"/>
            </a:xfrm>
            <a:prstGeom prst="wedgeEllipseCallout">
              <a:avLst>
                <a:gd fmla="val 53189" name="adj1"/>
                <a:gd fmla="val 63016" name="adj2"/>
              </a:avLst>
            </a:prstGeom>
            <a:solidFill>
              <a:srgbClr val="F3F3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800"/>
            </a:p>
          </p:txBody>
        </p:sp>
        <p:sp>
          <p:nvSpPr>
            <p:cNvPr id="155" name="Shape 155"/>
            <p:cNvSpPr txBox="1"/>
            <p:nvPr/>
          </p:nvSpPr>
          <p:spPr>
            <a:xfrm>
              <a:off x="3322834" y="1592063"/>
              <a:ext cx="1387500" cy="572700"/>
            </a:xfrm>
            <a:prstGeom prst="rect">
              <a:avLst/>
            </a:prstGeom>
            <a:noFill/>
            <a:ln>
              <a:noFill/>
            </a:ln>
          </p:spPr>
          <p:txBody>
            <a:bodyPr anchorCtr="0" anchor="t" bIns="91425" lIns="91425" rIns="91425" tIns="91425">
              <a:noAutofit/>
            </a:bodyPr>
            <a:lstStyle/>
            <a:p>
              <a:pPr lvl="0" rtl="0">
                <a:spcBef>
                  <a:spcPts val="0"/>
                </a:spcBef>
                <a:buNone/>
              </a:pPr>
              <a:r>
                <a:rPr lang="en" sz="700"/>
                <a:t>Not to worry, </a:t>
              </a:r>
              <a:r>
                <a:rPr b="1" lang="en" sz="700"/>
                <a:t>The Coleman Art Museum</a:t>
              </a:r>
              <a:r>
                <a:rPr lang="en" sz="700"/>
                <a:t> is right around the corner!</a:t>
              </a:r>
            </a:p>
            <a:p>
              <a:pPr lvl="0" rtl="0">
                <a:spcBef>
                  <a:spcPts val="0"/>
                </a:spcBef>
                <a:buNone/>
              </a:pPr>
              <a:r>
                <a:t/>
              </a:r>
              <a:endParaRPr/>
            </a:p>
          </p:txBody>
        </p:sp>
      </p:grpSp>
      <p:sp>
        <p:nvSpPr>
          <p:cNvPr id="156" name="Shape 156"/>
          <p:cNvSpPr txBox="1"/>
          <p:nvPr/>
        </p:nvSpPr>
        <p:spPr>
          <a:xfrm>
            <a:off x="3946350" y="1324375"/>
            <a:ext cx="686100" cy="246300"/>
          </a:xfrm>
          <a:prstGeom prst="rect">
            <a:avLst/>
          </a:prstGeom>
          <a:noFill/>
          <a:ln>
            <a:noFill/>
          </a:ln>
        </p:spPr>
        <p:txBody>
          <a:bodyPr anchorCtr="0" anchor="t" bIns="91425" lIns="91425" rIns="91425" tIns="91425">
            <a:noAutofit/>
          </a:bodyPr>
          <a:lstStyle/>
          <a:p>
            <a:pPr lvl="0" rtl="0">
              <a:spcBef>
                <a:spcPts val="0"/>
              </a:spcBef>
              <a:buNone/>
            </a:pPr>
            <a:r>
              <a:rPr lang="en" sz="700"/>
              <a:t>Are we almost there?!</a:t>
            </a:r>
          </a:p>
        </p:txBody>
      </p:sp>
      <p:grpSp>
        <p:nvGrpSpPr>
          <p:cNvPr id="157" name="Shape 157"/>
          <p:cNvGrpSpPr/>
          <p:nvPr/>
        </p:nvGrpSpPr>
        <p:grpSpPr>
          <a:xfrm>
            <a:off x="5379074" y="2770425"/>
            <a:ext cx="3254775" cy="2387150"/>
            <a:chOff x="3690424" y="2832550"/>
            <a:chExt cx="3254775" cy="2387150"/>
          </a:xfrm>
        </p:grpSpPr>
        <p:pic>
          <p:nvPicPr>
            <p:cNvPr id="158" name="Shape 158"/>
            <p:cNvPicPr preferRelativeResize="0"/>
            <p:nvPr/>
          </p:nvPicPr>
          <p:blipFill>
            <a:blip r:embed="rId4">
              <a:alphaModFix/>
            </a:blip>
            <a:stretch>
              <a:fillRect/>
            </a:stretch>
          </p:blipFill>
          <p:spPr>
            <a:xfrm>
              <a:off x="3690424" y="2984150"/>
              <a:ext cx="3015000" cy="2010000"/>
            </a:xfrm>
            <a:prstGeom prst="rect">
              <a:avLst/>
            </a:prstGeom>
            <a:noFill/>
            <a:ln cap="flat" cmpd="sng" w="28575">
              <a:solidFill>
                <a:srgbClr val="000000"/>
              </a:solidFill>
              <a:prstDash val="solid"/>
              <a:round/>
              <a:headEnd len="med" w="med" type="none"/>
              <a:tailEnd len="med" w="med" type="none"/>
            </a:ln>
          </p:spPr>
        </p:pic>
        <p:sp>
          <p:nvSpPr>
            <p:cNvPr id="159" name="Shape 159"/>
            <p:cNvSpPr txBox="1"/>
            <p:nvPr/>
          </p:nvSpPr>
          <p:spPr>
            <a:xfrm>
              <a:off x="5643800" y="2832550"/>
              <a:ext cx="1085100" cy="1669500"/>
            </a:xfrm>
            <a:prstGeom prst="rect">
              <a:avLst/>
            </a:prstGeom>
            <a:noFill/>
            <a:ln>
              <a:noFill/>
            </a:ln>
          </p:spPr>
          <p:txBody>
            <a:bodyPr anchorCtr="0" anchor="t" bIns="91425" lIns="91425" rIns="91425" tIns="91425">
              <a:noAutofit/>
            </a:bodyPr>
            <a:lstStyle/>
            <a:p>
              <a:pPr lvl="0" rtl="0" algn="ctr">
                <a:spcBef>
                  <a:spcPts val="0"/>
                </a:spcBef>
                <a:buNone/>
              </a:pPr>
              <a:r>
                <a:t/>
              </a:r>
              <a:endParaRPr b="1" i="1" sz="900">
                <a:latin typeface="Verdana"/>
                <a:ea typeface="Verdana"/>
                <a:cs typeface="Verdana"/>
                <a:sym typeface="Verdana"/>
              </a:endParaRPr>
            </a:p>
            <a:p>
              <a:pPr lvl="0" rtl="0" algn="ctr">
                <a:spcBef>
                  <a:spcPts val="0"/>
                </a:spcBef>
                <a:buNone/>
              </a:pPr>
              <a:r>
                <a:rPr b="1" i="1" lang="en" sz="1300">
                  <a:latin typeface="Verdana"/>
                  <a:ea typeface="Verdana"/>
                  <a:cs typeface="Verdana"/>
                  <a:sym typeface="Verdana"/>
                </a:rPr>
                <a:t>Psssssst!</a:t>
              </a:r>
            </a:p>
            <a:p>
              <a:pPr lvl="0" rtl="0" algn="l">
                <a:spcBef>
                  <a:spcPts val="0"/>
                </a:spcBef>
                <a:buNone/>
              </a:pPr>
              <a:r>
                <a:t/>
              </a:r>
              <a:endParaRPr i="1" sz="900">
                <a:latin typeface="Verdana"/>
                <a:ea typeface="Verdana"/>
                <a:cs typeface="Verdana"/>
                <a:sym typeface="Verdana"/>
              </a:endParaRPr>
            </a:p>
            <a:p>
              <a:pPr lvl="0" rtl="0" algn="ctr">
                <a:spcBef>
                  <a:spcPts val="0"/>
                </a:spcBef>
                <a:buNone/>
              </a:pPr>
              <a:r>
                <a:rPr lang="en" sz="900">
                  <a:latin typeface="Verdana"/>
                  <a:ea typeface="Verdana"/>
                  <a:cs typeface="Verdana"/>
                  <a:sym typeface="Verdana"/>
                </a:rPr>
                <a:t>Remember that school field trip to that local museum you once took with all that </a:t>
              </a:r>
              <a:r>
                <a:rPr b="1" i="1" lang="en" sz="900">
                  <a:latin typeface="Verdana"/>
                  <a:ea typeface="Verdana"/>
                  <a:cs typeface="Verdana"/>
                  <a:sym typeface="Verdana"/>
                </a:rPr>
                <a:t>stuff</a:t>
              </a:r>
              <a:r>
                <a:rPr lang="en" sz="900">
                  <a:latin typeface="Verdana"/>
                  <a:ea typeface="Verdana"/>
                  <a:cs typeface="Verdana"/>
                  <a:sym typeface="Verdana"/>
                </a:rPr>
                <a:t>?</a:t>
              </a:r>
            </a:p>
            <a:p>
              <a:pPr lvl="0" rtl="0" algn="ctr">
                <a:spcBef>
                  <a:spcPts val="0"/>
                </a:spcBef>
                <a:buNone/>
              </a:pPr>
              <a:r>
                <a:t/>
              </a:r>
              <a:endParaRPr sz="900">
                <a:latin typeface="Verdana"/>
                <a:ea typeface="Verdana"/>
                <a:cs typeface="Verdana"/>
                <a:sym typeface="Verdana"/>
              </a:endParaRPr>
            </a:p>
            <a:p>
              <a:pPr indent="0" lvl="0" marL="0" rtl="0" algn="ctr">
                <a:spcBef>
                  <a:spcPts val="0"/>
                </a:spcBef>
                <a:buNone/>
              </a:pPr>
              <a:r>
                <a:t/>
              </a:r>
              <a:endParaRPr sz="900">
                <a:latin typeface="Verdana"/>
                <a:ea typeface="Verdana"/>
                <a:cs typeface="Verdana"/>
                <a:sym typeface="Verdana"/>
              </a:endParaRPr>
            </a:p>
            <a:p>
              <a:pPr lvl="0" rtl="0" algn="l">
                <a:spcBef>
                  <a:spcPts val="0"/>
                </a:spcBef>
                <a:buNone/>
              </a:pPr>
              <a:r>
                <a:t/>
              </a:r>
              <a:endParaRPr sz="900">
                <a:latin typeface="Verdana"/>
                <a:ea typeface="Verdana"/>
                <a:cs typeface="Verdana"/>
                <a:sym typeface="Verdana"/>
              </a:endParaRPr>
            </a:p>
            <a:p>
              <a:pPr lvl="0" rtl="0" algn="ctr">
                <a:spcBef>
                  <a:spcPts val="0"/>
                </a:spcBef>
                <a:buNone/>
              </a:pPr>
              <a:r>
                <a:t/>
              </a:r>
              <a:endParaRPr sz="900">
                <a:latin typeface="Verdana"/>
                <a:ea typeface="Verdana"/>
                <a:cs typeface="Verdana"/>
                <a:sym typeface="Verdana"/>
              </a:endParaRPr>
            </a:p>
            <a:p>
              <a:pPr lvl="0" rtl="0" algn="ctr">
                <a:spcBef>
                  <a:spcPts val="0"/>
                </a:spcBef>
                <a:buNone/>
              </a:pPr>
              <a:r>
                <a:t/>
              </a:r>
              <a:endParaRPr b="1" sz="900">
                <a:latin typeface="Verdana"/>
                <a:ea typeface="Verdana"/>
                <a:cs typeface="Verdana"/>
                <a:sym typeface="Verdana"/>
              </a:endParaRPr>
            </a:p>
          </p:txBody>
        </p:sp>
        <p:sp>
          <p:nvSpPr>
            <p:cNvPr id="160" name="Shape 160"/>
            <p:cNvSpPr txBox="1"/>
            <p:nvPr/>
          </p:nvSpPr>
          <p:spPr>
            <a:xfrm>
              <a:off x="3822500" y="4552200"/>
              <a:ext cx="3122700" cy="667500"/>
            </a:xfrm>
            <a:prstGeom prst="rect">
              <a:avLst/>
            </a:prstGeom>
            <a:noFill/>
            <a:ln>
              <a:noFill/>
            </a:ln>
          </p:spPr>
          <p:txBody>
            <a:bodyPr anchorCtr="0" anchor="ctr" bIns="91425" lIns="91425" rIns="91425" tIns="91425">
              <a:noAutofit/>
            </a:bodyPr>
            <a:lstStyle/>
            <a:p>
              <a:pPr lvl="0" rtl="0" algn="ctr">
                <a:spcBef>
                  <a:spcPts val="0"/>
                </a:spcBef>
                <a:buNone/>
              </a:pPr>
              <a:r>
                <a:rPr b="1" lang="en" sz="800">
                  <a:latin typeface="Verdana"/>
                  <a:ea typeface="Verdana"/>
                  <a:cs typeface="Verdana"/>
                  <a:sym typeface="Verdana"/>
                </a:rPr>
                <a:t>Stop by today and discover something new!</a:t>
              </a:r>
            </a:p>
          </p:txBody>
        </p:sp>
        <p:sp>
          <p:nvSpPr>
            <p:cNvPr id="161" name="Shape 161"/>
            <p:cNvSpPr txBox="1"/>
            <p:nvPr/>
          </p:nvSpPr>
          <p:spPr>
            <a:xfrm>
              <a:off x="3690425" y="2984950"/>
              <a:ext cx="2295300" cy="335100"/>
            </a:xfrm>
            <a:prstGeom prst="rect">
              <a:avLst/>
            </a:prstGeom>
            <a:noFill/>
            <a:ln>
              <a:noFill/>
            </a:ln>
          </p:spPr>
          <p:txBody>
            <a:bodyPr anchorCtr="0" anchor="t" bIns="91425" lIns="91425" rIns="91425" tIns="91425">
              <a:noAutofit/>
            </a:bodyPr>
            <a:lstStyle/>
            <a:p>
              <a:pPr lvl="0" rtl="0">
                <a:spcBef>
                  <a:spcPts val="0"/>
                </a:spcBef>
                <a:buNone/>
              </a:pPr>
              <a:r>
                <a:rPr lang="en">
                  <a:latin typeface="Impact"/>
                  <a:ea typeface="Impact"/>
                  <a:cs typeface="Impact"/>
                  <a:sym typeface="Impact"/>
                </a:rPr>
                <a:t>The Coleman Art Museum </a:t>
              </a:r>
            </a:p>
          </p:txBody>
        </p:sp>
        <p:sp>
          <p:nvSpPr>
            <p:cNvPr id="162" name="Shape 162"/>
            <p:cNvSpPr txBox="1"/>
            <p:nvPr/>
          </p:nvSpPr>
          <p:spPr>
            <a:xfrm>
              <a:off x="4774350" y="4279725"/>
              <a:ext cx="1942200" cy="397800"/>
            </a:xfrm>
            <a:prstGeom prst="rect">
              <a:avLst/>
            </a:prstGeom>
            <a:noFill/>
            <a:ln>
              <a:noFill/>
            </a:ln>
          </p:spPr>
          <p:txBody>
            <a:bodyPr anchorCtr="0" anchor="t" bIns="91425" lIns="91425" rIns="91425" tIns="91425">
              <a:noAutofit/>
            </a:bodyPr>
            <a:lstStyle/>
            <a:p>
              <a:pPr lvl="0" rtl="0" algn="l">
                <a:spcBef>
                  <a:spcPts val="0"/>
                </a:spcBef>
                <a:buNone/>
              </a:pPr>
              <a:r>
                <a:rPr lang="en" sz="900">
                  <a:latin typeface="Verdana"/>
                  <a:ea typeface="Verdana"/>
                  <a:cs typeface="Verdana"/>
                  <a:sym typeface="Verdana"/>
                </a:rPr>
                <a:t>They’ve got </a:t>
              </a:r>
              <a:r>
                <a:rPr lang="en" sz="1500">
                  <a:latin typeface="Verdana"/>
                  <a:ea typeface="Verdana"/>
                  <a:cs typeface="Verdana"/>
                  <a:sym typeface="Verdana"/>
                </a:rPr>
                <a:t>new</a:t>
              </a:r>
              <a:r>
                <a:rPr lang="en" sz="900">
                  <a:latin typeface="Verdana"/>
                  <a:ea typeface="Verdana"/>
                  <a:cs typeface="Verdana"/>
                  <a:sym typeface="Verdana"/>
                </a:rPr>
                <a:t> </a:t>
              </a:r>
              <a:r>
                <a:rPr i="1" lang="en" sz="1500">
                  <a:latin typeface="Verdana"/>
                  <a:ea typeface="Verdana"/>
                  <a:cs typeface="Verdana"/>
                  <a:sym typeface="Verdana"/>
                </a:rPr>
                <a:t>stuff</a:t>
              </a:r>
              <a:r>
                <a:rPr i="1" lang="en" sz="900">
                  <a:latin typeface="Verdana"/>
                  <a:ea typeface="Verdana"/>
                  <a:cs typeface="Verdana"/>
                  <a:sym typeface="Verdana"/>
                </a:rPr>
                <a:t> </a:t>
              </a:r>
              <a:r>
                <a:rPr lang="en" sz="900">
                  <a:latin typeface="Verdana"/>
                  <a:ea typeface="Verdana"/>
                  <a:cs typeface="Verdana"/>
                  <a:sym typeface="Verdana"/>
                </a:rPr>
                <a:t>!</a:t>
              </a:r>
            </a:p>
          </p:txBody>
        </p:sp>
      </p:grpSp>
      <p:sp>
        <p:nvSpPr>
          <p:cNvPr id="163" name="Shape 163"/>
          <p:cNvSpPr txBox="1"/>
          <p:nvPr>
            <p:ph type="title"/>
          </p:nvPr>
        </p:nvSpPr>
        <p:spPr>
          <a:xfrm>
            <a:off x="152900" y="242800"/>
            <a:ext cx="8520600" cy="572700"/>
          </a:xfrm>
          <a:prstGeom prst="rect">
            <a:avLst/>
          </a:prstGeom>
        </p:spPr>
        <p:txBody>
          <a:bodyPr anchorCtr="0" anchor="t" bIns="91425" lIns="91425" rIns="91425" tIns="91425">
            <a:noAutofit/>
          </a:bodyPr>
          <a:lstStyle/>
          <a:p>
            <a:pPr lvl="0" rtl="0">
              <a:spcBef>
                <a:spcPts val="0"/>
              </a:spcBef>
              <a:buNone/>
            </a:pPr>
            <a:r>
              <a:rPr lang="en"/>
              <a:t>Potential Ad Ideas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77425" y="253350"/>
            <a:ext cx="8520600" cy="572700"/>
          </a:xfrm>
          <a:prstGeom prst="rect">
            <a:avLst/>
          </a:prstGeom>
        </p:spPr>
        <p:txBody>
          <a:bodyPr anchorCtr="0" anchor="t" bIns="91425" lIns="91425" rIns="91425" tIns="91425">
            <a:noAutofit/>
          </a:bodyPr>
          <a:lstStyle/>
          <a:p>
            <a:pPr lvl="0">
              <a:spcBef>
                <a:spcPts val="0"/>
              </a:spcBef>
              <a:buNone/>
            </a:pPr>
            <a:r>
              <a:rPr lang="en"/>
              <a:t>Additional Recommendation </a:t>
            </a:r>
          </a:p>
        </p:txBody>
      </p:sp>
      <p:sp>
        <p:nvSpPr>
          <p:cNvPr id="169" name="Shape 169"/>
          <p:cNvSpPr txBox="1"/>
          <p:nvPr>
            <p:ph idx="1" type="body"/>
          </p:nvPr>
        </p:nvSpPr>
        <p:spPr>
          <a:xfrm>
            <a:off x="311700" y="1152475"/>
            <a:ext cx="8520600" cy="1610700"/>
          </a:xfrm>
          <a:prstGeom prst="rect">
            <a:avLst/>
          </a:prstGeom>
        </p:spPr>
        <p:txBody>
          <a:bodyPr anchorCtr="0" anchor="t" bIns="91425" lIns="91425" rIns="91425" tIns="91425">
            <a:noAutofit/>
          </a:bodyPr>
          <a:lstStyle/>
          <a:p>
            <a:pPr indent="-228600" lvl="0" marL="457200" rtl="0">
              <a:spcBef>
                <a:spcPts val="0"/>
              </a:spcBef>
              <a:buChar char="●"/>
            </a:pPr>
            <a:r>
              <a:rPr lang="en"/>
              <a:t>Remove the 15 % discount at the Skyline Buffet restaurant and the gift shop</a:t>
            </a:r>
          </a:p>
          <a:p>
            <a:pPr indent="-228600" lvl="0" marL="457200" rtl="0">
              <a:spcBef>
                <a:spcPts val="0"/>
              </a:spcBef>
              <a:buChar char="●"/>
            </a:pPr>
            <a:r>
              <a:rPr lang="en"/>
              <a:t>Increase the parking fee to $6.00 </a:t>
            </a:r>
          </a:p>
          <a:p>
            <a:pPr indent="-228600" lvl="0" marL="457200" rtl="0">
              <a:spcBef>
                <a:spcPts val="0"/>
              </a:spcBef>
              <a:buChar char="●"/>
            </a:pPr>
            <a:r>
              <a:rPr lang="en"/>
              <a:t>Remove the gratis/complimentary memberships</a:t>
            </a:r>
          </a:p>
          <a:p>
            <a:pPr lvl="0" rtl="0">
              <a:spcBef>
                <a:spcPts val="0"/>
              </a:spcBef>
              <a:buNone/>
            </a:pPr>
            <a:r>
              <a:t/>
            </a:r>
            <a:endParaRPr/>
          </a:p>
          <a:p>
            <a:pPr lvl="0" rtl="0">
              <a:spcBef>
                <a:spcPts val="0"/>
              </a:spcBef>
              <a:buNone/>
            </a:pPr>
            <a:r>
              <a:t/>
            </a:r>
            <a:endParaRPr/>
          </a:p>
          <a:p>
            <a:pPr lvl="0">
              <a:spcBef>
                <a:spcPts val="0"/>
              </a:spcBef>
              <a:buNone/>
            </a:pPr>
            <a:r>
              <a:t/>
            </a:r>
            <a:endParaRPr/>
          </a:p>
        </p:txBody>
      </p:sp>
      <p:graphicFrame>
        <p:nvGraphicFramePr>
          <p:cNvPr id="170" name="Shape 170"/>
          <p:cNvGraphicFramePr/>
          <p:nvPr/>
        </p:nvGraphicFramePr>
        <p:xfrm>
          <a:off x="952500" y="2686050"/>
          <a:ext cx="3000000" cy="3000000"/>
        </p:xfrm>
        <a:graphic>
          <a:graphicData uri="http://schemas.openxmlformats.org/drawingml/2006/table">
            <a:tbl>
              <a:tblPr>
                <a:noFill/>
                <a:tableStyleId>{3B2C3306-ADE5-499F-8D37-C1D13F8EC5F1}</a:tableStyleId>
              </a:tblPr>
              <a:tblGrid>
                <a:gridCol w="3619500"/>
                <a:gridCol w="3619500"/>
              </a:tblGrid>
              <a:tr h="381000">
                <a:tc>
                  <a:txBody>
                    <a:bodyPr>
                      <a:noAutofit/>
                    </a:bodyPr>
                    <a:lstStyle/>
                    <a:p>
                      <a:pPr lvl="0" algn="ctr">
                        <a:spcBef>
                          <a:spcPts val="0"/>
                        </a:spcBef>
                        <a:buNone/>
                      </a:pPr>
                      <a:r>
                        <a:rPr b="1" lang="en" sz="1800">
                          <a:solidFill>
                            <a:srgbClr val="B7B7B7"/>
                          </a:solidFill>
                        </a:rPr>
                        <a:t>Pros</a:t>
                      </a:r>
                    </a:p>
                  </a:txBody>
                  <a:tcPr marT="91425" marB="91425" marR="91425" marL="91425">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c>
                  <a:txBody>
                    <a:bodyPr>
                      <a:noAutofit/>
                    </a:bodyPr>
                    <a:lstStyle/>
                    <a:p>
                      <a:pPr lvl="0" algn="ctr">
                        <a:spcBef>
                          <a:spcPts val="0"/>
                        </a:spcBef>
                        <a:buNone/>
                      </a:pPr>
                      <a:r>
                        <a:rPr b="1" lang="en" sz="1800">
                          <a:solidFill>
                            <a:srgbClr val="B7B7B7"/>
                          </a:solidFill>
                        </a:rPr>
                        <a:t>Cons</a:t>
                      </a:r>
                    </a:p>
                  </a:txBody>
                  <a:tcPr marT="91425" marB="91425" marR="91425" marL="91425">
                    <a:lnL cap="flat" cmpd="sng" w="9525">
                      <a:solidFill>
                        <a:srgbClr val="B7B7B7"/>
                      </a:solidFill>
                      <a:prstDash val="solid"/>
                      <a:round/>
                      <a:headEnd len="med" w="med" type="none"/>
                      <a:tailEnd len="med" w="med" type="none"/>
                    </a:lnL>
                    <a:lnR cap="flat" cmpd="sng" w="9525">
                      <a:solidFill>
                        <a:srgbClr val="B7B7B7"/>
                      </a:solidFill>
                      <a:prstDash val="solid"/>
                      <a:round/>
                      <a:headEnd len="med" w="med" type="none"/>
                      <a:tailEnd len="med" w="med" type="none"/>
                    </a:lnR>
                    <a:lnT cap="flat" cmpd="sng" w="9525">
                      <a:solidFill>
                        <a:srgbClr val="B7B7B7"/>
                      </a:solidFill>
                      <a:prstDash val="solid"/>
                      <a:round/>
                      <a:headEnd len="med" w="med" type="none"/>
                      <a:tailEnd len="med" w="med" type="none"/>
                    </a:lnT>
                    <a:lnB cap="flat" cmpd="sng" w="9525">
                      <a:solidFill>
                        <a:srgbClr val="B7B7B7"/>
                      </a:solidFill>
                      <a:prstDash val="solid"/>
                      <a:round/>
                      <a:headEnd len="med" w="med" type="none"/>
                      <a:tailEnd len="med" w="med" type="none"/>
                    </a:lnB>
                  </a:tcPr>
                </a:tc>
              </a:tr>
            </a:tbl>
          </a:graphicData>
        </a:graphic>
      </p:graphicFrame>
      <p:graphicFrame>
        <p:nvGraphicFramePr>
          <p:cNvPr id="171" name="Shape 171"/>
          <p:cNvGraphicFramePr/>
          <p:nvPr/>
        </p:nvGraphicFramePr>
        <p:xfrm>
          <a:off x="950150" y="3145125"/>
          <a:ext cx="3000000" cy="3000000"/>
        </p:xfrm>
        <a:graphic>
          <a:graphicData uri="http://schemas.openxmlformats.org/drawingml/2006/table">
            <a:tbl>
              <a:tblPr>
                <a:noFill/>
                <a:tableStyleId>{3B2C3306-ADE5-499F-8D37-C1D13F8EC5F1}</a:tableStyleId>
              </a:tblPr>
              <a:tblGrid>
                <a:gridCol w="3624825"/>
              </a:tblGrid>
              <a:tr h="845775">
                <a:tc>
                  <a:txBody>
                    <a:bodyPr>
                      <a:noAutofit/>
                    </a:bodyPr>
                    <a:lstStyle/>
                    <a:p>
                      <a:pPr lvl="0" rtl="0">
                        <a:spcBef>
                          <a:spcPts val="0"/>
                        </a:spcBef>
                        <a:buNone/>
                      </a:pPr>
                      <a:r>
                        <a:rPr lang="en">
                          <a:solidFill>
                            <a:srgbClr val="CCCCCC"/>
                          </a:solidFill>
                        </a:rPr>
                        <a:t>An increase in revenue without increasing membership pricing</a:t>
                      </a:r>
                    </a:p>
                  </a:txBody>
                  <a:tcPr marT="91425" marB="91425" marR="91425" marL="91425"/>
                </a:tc>
              </a:tr>
              <a:tr h="561625">
                <a:tc>
                  <a:txBody>
                    <a:bodyPr>
                      <a:noAutofit/>
                    </a:bodyPr>
                    <a:lstStyle/>
                    <a:p>
                      <a:pPr lvl="0" rtl="0">
                        <a:spcBef>
                          <a:spcPts val="0"/>
                        </a:spcBef>
                        <a:buNone/>
                      </a:pPr>
                      <a:r>
                        <a:rPr lang="en">
                          <a:solidFill>
                            <a:srgbClr val="CCCCCC"/>
                          </a:solidFill>
                        </a:rPr>
                        <a:t>It stands by the “free” image Coleman takes pride in</a:t>
                      </a:r>
                    </a:p>
                  </a:txBody>
                  <a:tcPr marT="91425" marB="91425" marR="91425" marL="91425"/>
                </a:tc>
              </a:tr>
            </a:tbl>
          </a:graphicData>
        </a:graphic>
      </p:graphicFrame>
      <p:graphicFrame>
        <p:nvGraphicFramePr>
          <p:cNvPr id="172" name="Shape 172"/>
          <p:cNvGraphicFramePr/>
          <p:nvPr/>
        </p:nvGraphicFramePr>
        <p:xfrm>
          <a:off x="4575500" y="3145125"/>
          <a:ext cx="3000000" cy="3000000"/>
        </p:xfrm>
        <a:graphic>
          <a:graphicData uri="http://schemas.openxmlformats.org/drawingml/2006/table">
            <a:tbl>
              <a:tblPr>
                <a:noFill/>
                <a:tableStyleId>{3B2C3306-ADE5-499F-8D37-C1D13F8EC5F1}</a:tableStyleId>
              </a:tblPr>
              <a:tblGrid>
                <a:gridCol w="3624825"/>
              </a:tblGrid>
              <a:tr h="543650">
                <a:tc>
                  <a:txBody>
                    <a:bodyPr>
                      <a:noAutofit/>
                    </a:bodyPr>
                    <a:lstStyle/>
                    <a:p>
                      <a:pPr lvl="0" rtl="0">
                        <a:spcBef>
                          <a:spcPts val="0"/>
                        </a:spcBef>
                        <a:buNone/>
                      </a:pPr>
                      <a:r>
                        <a:rPr lang="en">
                          <a:solidFill>
                            <a:srgbClr val="CCCCCC"/>
                          </a:solidFill>
                        </a:rPr>
                        <a:t>Members lose the gratis memberships</a:t>
                      </a:r>
                    </a:p>
                  </a:txBody>
                  <a:tcPr marT="91425" marB="91425" marR="91425" marL="91425"/>
                </a:tc>
              </a:tr>
              <a:tr h="438625">
                <a:tc>
                  <a:txBody>
                    <a:bodyPr>
                      <a:noAutofit/>
                    </a:bodyPr>
                    <a:lstStyle/>
                    <a:p>
                      <a:pPr lvl="0" rtl="0">
                        <a:spcBef>
                          <a:spcPts val="0"/>
                        </a:spcBef>
                        <a:buNone/>
                      </a:pPr>
                      <a:r>
                        <a:rPr lang="en">
                          <a:solidFill>
                            <a:srgbClr val="CCCCCC"/>
                          </a:solidFill>
                        </a:rPr>
                        <a:t>Members lose the privilege of discounts</a:t>
                      </a:r>
                    </a:p>
                  </a:txBody>
                  <a:tcPr marT="91425" marB="91425" marR="91425" marL="91425"/>
                </a:tc>
              </a:tr>
              <a:tr h="473725">
                <a:tc>
                  <a:txBody>
                    <a:bodyPr>
                      <a:noAutofit/>
                    </a:bodyPr>
                    <a:lstStyle/>
                    <a:p>
                      <a:pPr lvl="0" rtl="0">
                        <a:spcBef>
                          <a:spcPts val="0"/>
                        </a:spcBef>
                        <a:buNone/>
                      </a:pPr>
                      <a:r>
                        <a:rPr lang="en">
                          <a:solidFill>
                            <a:srgbClr val="CCCCCC"/>
                          </a:solidFill>
                        </a:rPr>
                        <a:t>A possibility of decrease in memberships </a:t>
                      </a:r>
                    </a:p>
                  </a:txBody>
                  <a:tcPr marT="91425" marB="91425" marR="91425" marL="91425"/>
                </a:tc>
              </a:tr>
            </a:tbl>
          </a:graphicData>
        </a:graphic>
      </p:graphicFrame>
      <p:pic>
        <p:nvPicPr>
          <p:cNvPr id="173" name="Shape 173"/>
          <p:cNvPicPr preferRelativeResize="0"/>
          <p:nvPr/>
        </p:nvPicPr>
        <p:blipFill rotWithShape="1">
          <a:blip r:embed="rId3">
            <a:alphaModFix/>
          </a:blip>
          <a:srcRect b="72818" l="0" r="0" t="24789"/>
          <a:stretch/>
        </p:blipFill>
        <p:spPr>
          <a:xfrm>
            <a:off x="0" y="5020450"/>
            <a:ext cx="4810448" cy="123049"/>
          </a:xfrm>
          <a:prstGeom prst="rect">
            <a:avLst/>
          </a:prstGeom>
          <a:noFill/>
          <a:ln>
            <a:noFill/>
          </a:ln>
        </p:spPr>
      </p:pic>
      <p:pic>
        <p:nvPicPr>
          <p:cNvPr id="174" name="Shape 174"/>
          <p:cNvPicPr preferRelativeResize="0"/>
          <p:nvPr/>
        </p:nvPicPr>
        <p:blipFill rotWithShape="1">
          <a:blip r:embed="rId3">
            <a:alphaModFix/>
          </a:blip>
          <a:srcRect b="72818" l="0" r="0" t="24789"/>
          <a:stretch/>
        </p:blipFill>
        <p:spPr>
          <a:xfrm>
            <a:off x="4810449" y="5020450"/>
            <a:ext cx="4810448" cy="123049"/>
          </a:xfrm>
          <a:prstGeom prst="rect">
            <a:avLst/>
          </a:prstGeom>
          <a:noFill/>
          <a:ln>
            <a:noFill/>
          </a:ln>
        </p:spPr>
      </p:pic>
      <p:pic>
        <p:nvPicPr>
          <p:cNvPr id="175" name="Shape 175"/>
          <p:cNvPicPr preferRelativeResize="0"/>
          <p:nvPr/>
        </p:nvPicPr>
        <p:blipFill rotWithShape="1">
          <a:blip r:embed="rId3">
            <a:alphaModFix/>
          </a:blip>
          <a:srcRect b="72818" l="0" r="0" t="24789"/>
          <a:stretch/>
        </p:blipFill>
        <p:spPr>
          <a:xfrm>
            <a:off x="0" y="0"/>
            <a:ext cx="4810448" cy="123049"/>
          </a:xfrm>
          <a:prstGeom prst="rect">
            <a:avLst/>
          </a:prstGeom>
          <a:noFill/>
          <a:ln>
            <a:noFill/>
          </a:ln>
        </p:spPr>
      </p:pic>
      <p:pic>
        <p:nvPicPr>
          <p:cNvPr id="176" name="Shape 176"/>
          <p:cNvPicPr preferRelativeResize="0"/>
          <p:nvPr/>
        </p:nvPicPr>
        <p:blipFill rotWithShape="1">
          <a:blip r:embed="rId3">
            <a:alphaModFix/>
          </a:blip>
          <a:srcRect b="72818" l="0" r="0" t="24789"/>
          <a:stretch/>
        </p:blipFill>
        <p:spPr>
          <a:xfrm>
            <a:off x="4810449" y="0"/>
            <a:ext cx="4810448" cy="1230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